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</p:sldIdLst>
  <p:sldSz cx="18288000" cy="10287000"/>
  <p:notesSz cx="6858000" cy="9144000"/>
  <p:embeddedFontLst>
    <p:embeddedFont>
      <p:font typeface="Luciole Bold" charset="1" panose="020B0800020200000003"/>
      <p:regular r:id="rId50"/>
    </p:embeddedFont>
    <p:embeddedFont>
      <p:font typeface="Garuda" charset="1" panose="020B0604020202020204"/>
      <p:regular r:id="rId51"/>
    </p:embeddedFont>
    <p:embeddedFont>
      <p:font typeface="Open Sans Bold" charset="1" panose="00000000000000000000"/>
      <p:regular r:id="rId52"/>
    </p:embeddedFont>
    <p:embeddedFont>
      <p:font typeface="Open Sans" charset="1" panose="00000000000000000000"/>
      <p:regular r:id="rId53"/>
    </p:embeddedFont>
    <p:embeddedFont>
      <p:font typeface="Arimo" charset="1" panose="020B0604020202020204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font" Target="fonts/font50.fntdata"/><Relationship Id="rId55" Type="http://schemas.openxmlformats.org/officeDocument/2006/relationships/customXml" Target="../customXml/item1.xml"/><Relationship Id="rId7" Type="http://schemas.openxmlformats.org/officeDocument/2006/relationships/slide" Target="slides/slide2.xml"/><Relationship Id="rId16" Type="http://schemas.openxmlformats.org/officeDocument/2006/relationships/slide" Target="slides/slide11.xml"/><Relationship Id="rId2" Type="http://schemas.openxmlformats.org/officeDocument/2006/relationships/presProps" Target="presProps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font" Target="fonts/font53.fntdata"/><Relationship Id="rId5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" Type="http://schemas.openxmlformats.org/officeDocument/2006/relationships/theme" Target="theme/theme1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9" Type="http://schemas.openxmlformats.org/officeDocument/2006/relationships/slide" Target="slides/slide4.xml"/><Relationship Id="rId56" Type="http://schemas.openxmlformats.org/officeDocument/2006/relationships/customXml" Target="../customXml/item2.xml"/><Relationship Id="rId51" Type="http://schemas.openxmlformats.org/officeDocument/2006/relationships/font" Target="fonts/font51.fntdata"/><Relationship Id="rId8" Type="http://schemas.openxmlformats.org/officeDocument/2006/relationships/slide" Target="slides/slide3.xml"/><Relationship Id="rId3" Type="http://schemas.openxmlformats.org/officeDocument/2006/relationships/viewProps" Target="viewProps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5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customXml" Target="../customXml/item3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52.fntdata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drive.google.com/file/d/1nueXoytCkf7drbRAFxDXtXVKPMB4hLEH/view?usp=sharing" TargetMode="External" Type="http://schemas.openxmlformats.org/officeDocument/2006/relationships/hyperlink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drive.google.com/file/d/1_RVW3sY4WdeJVXwZrDQvPk-iGc6o3QqD/view?usp=sharing" TargetMode="External" Type="http://schemas.openxmlformats.org/officeDocument/2006/relationships/hyperlink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jpeg" Type="http://schemas.openxmlformats.org/officeDocument/2006/relationships/image"/><Relationship Id="rId11" Target="../media/image10.jpeg" Type="http://schemas.openxmlformats.org/officeDocument/2006/relationships/image"/><Relationship Id="rId12" Target="../media/image11.jpeg" Type="http://schemas.openxmlformats.org/officeDocument/2006/relationships/image"/><Relationship Id="rId13" Target="../media/image12.jpeg" Type="http://schemas.openxmlformats.org/officeDocument/2006/relationships/image"/><Relationship Id="rId14" Target="../media/image13.png" Type="http://schemas.openxmlformats.org/officeDocument/2006/relationships/image"/><Relationship Id="rId15" Target="../media/image14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5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svg" Type="http://schemas.openxmlformats.org/officeDocument/2006/relationships/image"/><Relationship Id="rId11" Target="../media/image27.png" Type="http://schemas.openxmlformats.org/officeDocument/2006/relationships/image"/><Relationship Id="rId12" Target="../media/image28.pn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26.png" Type="http://schemas.openxmlformats.org/officeDocument/2006/relationships/image"/><Relationship Id="rId9" Target="../media/image1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png" Type="http://schemas.openxmlformats.org/officeDocument/2006/relationships/image"/><Relationship Id="rId11" Target="../media/image31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svg" Type="http://schemas.openxmlformats.org/officeDocument/2006/relationships/image"/><Relationship Id="rId2" Target="../media/image15.jpe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5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6.png" Type="http://schemas.openxmlformats.org/officeDocument/2006/relationships/image"/><Relationship Id="rId11" Target="../media/image37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png" Type="http://schemas.openxmlformats.org/officeDocument/2006/relationships/image"/><Relationship Id="rId11" Target="../media/image39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drive.google.com/file/d/1aCcSczSToH7djJXxAECbKNBXOvFyudY6/view?usp=drive_link" TargetMode="External" Type="http://schemas.openxmlformats.org/officeDocument/2006/relationships/hyperlink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drive.google.com/file/d/1nGuUKVrMyA1gOsXER2V-x072IrhsZA6Y/view?usp=drive_link" TargetMode="External" Type="http://schemas.openxmlformats.org/officeDocument/2006/relationships/hyperlink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drive.google.com/drive/u/0/folders/1FYFdbCZeSppIyHAsXdYNgULRWwOI3K0a?q=sharedwith:public%20parent:1FYFdbCZeSppIyHAsXdYNgULRWwOI3K0a" TargetMode="External" Type="http://schemas.openxmlformats.org/officeDocument/2006/relationships/hyperlink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png" Type="http://schemas.openxmlformats.org/officeDocument/2006/relationships/image"/><Relationship Id="rId11" Target="../media/image17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33785" y="8306614"/>
            <a:ext cx="5170355" cy="2585177"/>
          </a:xfrm>
          <a:custGeom>
            <a:avLst/>
            <a:gdLst/>
            <a:ahLst/>
            <a:cxnLst/>
            <a:rect r="r" b="b" t="t" l="l"/>
            <a:pathLst>
              <a:path h="2585177" w="5170355">
                <a:moveTo>
                  <a:pt x="0" y="0"/>
                </a:moveTo>
                <a:lnTo>
                  <a:pt x="5170355" y="0"/>
                </a:lnTo>
                <a:lnTo>
                  <a:pt x="5170355" y="2585177"/>
                </a:lnTo>
                <a:lnTo>
                  <a:pt x="0" y="2585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3838669" y="-633792"/>
            <a:ext cx="6649967" cy="3324983"/>
          </a:xfrm>
          <a:custGeom>
            <a:avLst/>
            <a:gdLst/>
            <a:ahLst/>
            <a:cxnLst/>
            <a:rect r="r" b="b" t="t" l="l"/>
            <a:pathLst>
              <a:path h="3324983" w="6649967">
                <a:moveTo>
                  <a:pt x="0" y="3324984"/>
                </a:moveTo>
                <a:lnTo>
                  <a:pt x="6649966" y="3324984"/>
                </a:lnTo>
                <a:lnTo>
                  <a:pt x="6649966" y="0"/>
                </a:lnTo>
                <a:lnTo>
                  <a:pt x="0" y="0"/>
                </a:lnTo>
                <a:lnTo>
                  <a:pt x="0" y="33249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30600" y="-30861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13545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9655" y="-2382545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0">
            <a:off x="-1358079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681056" y="8559823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0"/>
                </a:moveTo>
                <a:lnTo>
                  <a:pt x="4161211" y="0"/>
                </a:lnTo>
                <a:lnTo>
                  <a:pt x="4161211" y="2078759"/>
                </a:lnTo>
                <a:lnTo>
                  <a:pt x="0" y="20787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0">
            <a:off x="17033021" y="-633792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2078760"/>
                </a:moveTo>
                <a:lnTo>
                  <a:pt x="4161212" y="2078760"/>
                </a:lnTo>
                <a:lnTo>
                  <a:pt x="4161212" y="0"/>
                </a:lnTo>
                <a:lnTo>
                  <a:pt x="0" y="0"/>
                </a:lnTo>
                <a:lnTo>
                  <a:pt x="0" y="2078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99321" y="3273794"/>
            <a:ext cx="17210888" cy="1891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b="true" sz="4700">
                <a:solidFill>
                  <a:srgbClr val="6AA839"/>
                </a:solidFill>
                <a:latin typeface="Luciole Bold"/>
                <a:ea typeface="Luciole Bold"/>
                <a:cs typeface="Luciole Bold"/>
                <a:sym typeface="Luciole Bold"/>
              </a:rPr>
              <a:t>ADVANCED IOT AND DATA-DRIVEN SOLUTIONS FOR OPTIMIZING VEHICLE LIFECYCLE MANAGEMENT AND MAINTANANCE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474455" y="6197629"/>
            <a:ext cx="9339091" cy="14198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6AA839"/>
                </a:solidFill>
                <a:latin typeface="Garuda"/>
                <a:ea typeface="Garuda"/>
                <a:cs typeface="Garuda"/>
                <a:sym typeface="Garuda"/>
              </a:rPr>
              <a:t>Group ID : 24-25J-172</a:t>
            </a:r>
          </a:p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6AA839"/>
                </a:solidFill>
                <a:latin typeface="Garuda"/>
                <a:ea typeface="Garuda"/>
                <a:cs typeface="Garuda"/>
                <a:sym typeface="Garuda"/>
              </a:rPr>
              <a:t>PP2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33785" y="8306614"/>
            <a:ext cx="5170355" cy="2585177"/>
          </a:xfrm>
          <a:custGeom>
            <a:avLst/>
            <a:gdLst/>
            <a:ahLst/>
            <a:cxnLst/>
            <a:rect r="r" b="b" t="t" l="l"/>
            <a:pathLst>
              <a:path h="2585177" w="5170355">
                <a:moveTo>
                  <a:pt x="0" y="0"/>
                </a:moveTo>
                <a:lnTo>
                  <a:pt x="5170355" y="0"/>
                </a:lnTo>
                <a:lnTo>
                  <a:pt x="5170355" y="2585177"/>
                </a:lnTo>
                <a:lnTo>
                  <a:pt x="0" y="2585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3838669" y="-633792"/>
            <a:ext cx="6649967" cy="3324983"/>
          </a:xfrm>
          <a:custGeom>
            <a:avLst/>
            <a:gdLst/>
            <a:ahLst/>
            <a:cxnLst/>
            <a:rect r="r" b="b" t="t" l="l"/>
            <a:pathLst>
              <a:path h="3324983" w="6649967">
                <a:moveTo>
                  <a:pt x="0" y="3324984"/>
                </a:moveTo>
                <a:lnTo>
                  <a:pt x="6649966" y="3324984"/>
                </a:lnTo>
                <a:lnTo>
                  <a:pt x="6649966" y="0"/>
                </a:lnTo>
                <a:lnTo>
                  <a:pt x="0" y="0"/>
                </a:lnTo>
                <a:lnTo>
                  <a:pt x="0" y="33249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30600" y="-30861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13545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9655" y="-2382545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0">
            <a:off x="-1358079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681056" y="8559823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0"/>
                </a:moveTo>
                <a:lnTo>
                  <a:pt x="4161211" y="0"/>
                </a:lnTo>
                <a:lnTo>
                  <a:pt x="4161211" y="2078759"/>
                </a:lnTo>
                <a:lnTo>
                  <a:pt x="0" y="20787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0">
            <a:off x="17033021" y="-633792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2078760"/>
                </a:moveTo>
                <a:lnTo>
                  <a:pt x="4161212" y="2078760"/>
                </a:lnTo>
                <a:lnTo>
                  <a:pt x="4161212" y="0"/>
                </a:lnTo>
                <a:lnTo>
                  <a:pt x="0" y="0"/>
                </a:lnTo>
                <a:lnTo>
                  <a:pt x="0" y="2078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023656" y="405588"/>
            <a:ext cx="10994585" cy="106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6999">
                <a:solidFill>
                  <a:srgbClr val="6AA839"/>
                </a:solidFill>
                <a:latin typeface="Luciole Bold"/>
                <a:ea typeface="Luciole Bold"/>
                <a:cs typeface="Luciole Bold"/>
                <a:sym typeface="Luciole Bold"/>
              </a:rPr>
              <a:t>TECHNOLOGIES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037063" y="1627480"/>
            <a:ext cx="7278777" cy="880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099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General Environment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156606" y="2543352"/>
            <a:ext cx="3519845" cy="5763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85178" indent="-442589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Python</a:t>
            </a:r>
          </a:p>
          <a:p>
            <a:pPr algn="l" marL="885178" indent="-442589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Google API</a:t>
            </a:r>
          </a:p>
          <a:p>
            <a:pPr algn="l" marL="885178" indent="-442589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FireBase</a:t>
            </a:r>
          </a:p>
          <a:p>
            <a:pPr algn="l" marL="885178" indent="-442589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MAP</a:t>
            </a:r>
          </a:p>
          <a:p>
            <a:pPr algn="l" marL="885178" indent="-442589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ARIMA</a:t>
            </a:r>
          </a:p>
          <a:p>
            <a:pPr algn="l">
              <a:lnSpc>
                <a:spcPts val="5739"/>
              </a:lnSpc>
            </a:pPr>
          </a:p>
          <a:p>
            <a:pPr algn="l">
              <a:lnSpc>
                <a:spcPts val="5739"/>
              </a:lnSpc>
            </a:pPr>
          </a:p>
          <a:p>
            <a:pPr algn="l">
              <a:lnSpc>
                <a:spcPts val="5739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6449213" y="6796406"/>
            <a:ext cx="5245281" cy="880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39"/>
              </a:lnSpc>
              <a:spcBef>
                <a:spcPct val="0"/>
              </a:spcBef>
            </a:pPr>
            <a:r>
              <a:rPr lang="en-US" sz="5099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Tools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156606" y="7867016"/>
            <a:ext cx="4347091" cy="14198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85178" indent="-442589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GPS</a:t>
            </a:r>
          </a:p>
          <a:p>
            <a:pPr algn="l" marL="885178" indent="-442589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ESP32 Module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33785" y="8306614"/>
            <a:ext cx="5170355" cy="2585177"/>
          </a:xfrm>
          <a:custGeom>
            <a:avLst/>
            <a:gdLst/>
            <a:ahLst/>
            <a:cxnLst/>
            <a:rect r="r" b="b" t="t" l="l"/>
            <a:pathLst>
              <a:path h="2585177" w="5170355">
                <a:moveTo>
                  <a:pt x="0" y="0"/>
                </a:moveTo>
                <a:lnTo>
                  <a:pt x="5170355" y="0"/>
                </a:lnTo>
                <a:lnTo>
                  <a:pt x="5170355" y="2585177"/>
                </a:lnTo>
                <a:lnTo>
                  <a:pt x="0" y="2585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3838669" y="-633792"/>
            <a:ext cx="6649967" cy="3324983"/>
          </a:xfrm>
          <a:custGeom>
            <a:avLst/>
            <a:gdLst/>
            <a:ahLst/>
            <a:cxnLst/>
            <a:rect r="r" b="b" t="t" l="l"/>
            <a:pathLst>
              <a:path h="3324983" w="6649967">
                <a:moveTo>
                  <a:pt x="0" y="3324984"/>
                </a:moveTo>
                <a:lnTo>
                  <a:pt x="6649966" y="3324984"/>
                </a:lnTo>
                <a:lnTo>
                  <a:pt x="6649966" y="0"/>
                </a:lnTo>
                <a:lnTo>
                  <a:pt x="0" y="0"/>
                </a:lnTo>
                <a:lnTo>
                  <a:pt x="0" y="33249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30600" y="-30861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13545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9655" y="-2382545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0">
            <a:off x="-1358079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681056" y="8559823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0"/>
                </a:moveTo>
                <a:lnTo>
                  <a:pt x="4161211" y="0"/>
                </a:lnTo>
                <a:lnTo>
                  <a:pt x="4161211" y="2078759"/>
                </a:lnTo>
                <a:lnTo>
                  <a:pt x="0" y="20787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0">
            <a:off x="17033021" y="-633792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2078760"/>
                </a:moveTo>
                <a:lnTo>
                  <a:pt x="4161212" y="2078760"/>
                </a:lnTo>
                <a:lnTo>
                  <a:pt x="4161212" y="0"/>
                </a:lnTo>
                <a:lnTo>
                  <a:pt x="0" y="0"/>
                </a:lnTo>
                <a:lnTo>
                  <a:pt x="0" y="2078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021041" y="1943590"/>
            <a:ext cx="12712744" cy="7314710"/>
          </a:xfrm>
          <a:custGeom>
            <a:avLst/>
            <a:gdLst/>
            <a:ahLst/>
            <a:cxnLst/>
            <a:rect r="r" b="b" t="t" l="l"/>
            <a:pathLst>
              <a:path h="7314710" w="12712744">
                <a:moveTo>
                  <a:pt x="0" y="0"/>
                </a:moveTo>
                <a:lnTo>
                  <a:pt x="12712744" y="0"/>
                </a:lnTo>
                <a:lnTo>
                  <a:pt x="12712744" y="7314710"/>
                </a:lnTo>
                <a:lnTo>
                  <a:pt x="0" y="731471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8414" t="0" r="-8414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023656" y="381343"/>
            <a:ext cx="10994585" cy="106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6999">
                <a:solidFill>
                  <a:srgbClr val="6AA839"/>
                </a:solidFill>
                <a:latin typeface="Luciole Bold"/>
                <a:ea typeface="Luciole Bold"/>
                <a:cs typeface="Luciole Bold"/>
                <a:sym typeface="Luciole Bold"/>
              </a:rPr>
              <a:t>COMPLETION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33785" y="8306614"/>
            <a:ext cx="5170355" cy="2585177"/>
          </a:xfrm>
          <a:custGeom>
            <a:avLst/>
            <a:gdLst/>
            <a:ahLst/>
            <a:cxnLst/>
            <a:rect r="r" b="b" t="t" l="l"/>
            <a:pathLst>
              <a:path h="2585177" w="5170355">
                <a:moveTo>
                  <a:pt x="0" y="0"/>
                </a:moveTo>
                <a:lnTo>
                  <a:pt x="5170355" y="0"/>
                </a:lnTo>
                <a:lnTo>
                  <a:pt x="5170355" y="2585177"/>
                </a:lnTo>
                <a:lnTo>
                  <a:pt x="0" y="2585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3838669" y="-633792"/>
            <a:ext cx="6649967" cy="3324983"/>
          </a:xfrm>
          <a:custGeom>
            <a:avLst/>
            <a:gdLst/>
            <a:ahLst/>
            <a:cxnLst/>
            <a:rect r="r" b="b" t="t" l="l"/>
            <a:pathLst>
              <a:path h="3324983" w="6649967">
                <a:moveTo>
                  <a:pt x="0" y="3324984"/>
                </a:moveTo>
                <a:lnTo>
                  <a:pt x="6649966" y="3324984"/>
                </a:lnTo>
                <a:lnTo>
                  <a:pt x="6649966" y="0"/>
                </a:lnTo>
                <a:lnTo>
                  <a:pt x="0" y="0"/>
                </a:lnTo>
                <a:lnTo>
                  <a:pt x="0" y="33249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30600" y="-30861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13545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9655" y="-2382545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0">
            <a:off x="-1358079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681056" y="8559823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0"/>
                </a:moveTo>
                <a:lnTo>
                  <a:pt x="4161211" y="0"/>
                </a:lnTo>
                <a:lnTo>
                  <a:pt x="4161211" y="2078759"/>
                </a:lnTo>
                <a:lnTo>
                  <a:pt x="0" y="20787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0">
            <a:off x="17033021" y="-633792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2078760"/>
                </a:moveTo>
                <a:lnTo>
                  <a:pt x="4161212" y="2078760"/>
                </a:lnTo>
                <a:lnTo>
                  <a:pt x="4161212" y="0"/>
                </a:lnTo>
                <a:lnTo>
                  <a:pt x="0" y="0"/>
                </a:lnTo>
                <a:lnTo>
                  <a:pt x="0" y="2078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014346" y="2124722"/>
            <a:ext cx="13013205" cy="6741111"/>
          </a:xfrm>
          <a:custGeom>
            <a:avLst/>
            <a:gdLst/>
            <a:ahLst/>
            <a:cxnLst/>
            <a:rect r="r" b="b" t="t" l="l"/>
            <a:pathLst>
              <a:path h="6741111" w="13013205">
                <a:moveTo>
                  <a:pt x="0" y="0"/>
                </a:moveTo>
                <a:lnTo>
                  <a:pt x="13013205" y="0"/>
                </a:lnTo>
                <a:lnTo>
                  <a:pt x="13013205" y="6741111"/>
                </a:lnTo>
                <a:lnTo>
                  <a:pt x="0" y="67411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7557" t="0" r="-7557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023656" y="381343"/>
            <a:ext cx="10994585" cy="106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6999">
                <a:solidFill>
                  <a:srgbClr val="6AA839"/>
                </a:solidFill>
                <a:latin typeface="Luciole Bold"/>
                <a:ea typeface="Luciole Bold"/>
                <a:cs typeface="Luciole Bold"/>
                <a:sym typeface="Luciole Bold"/>
              </a:rPr>
              <a:t>COMPLETION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33785" y="8306614"/>
            <a:ext cx="5170355" cy="2585177"/>
          </a:xfrm>
          <a:custGeom>
            <a:avLst/>
            <a:gdLst/>
            <a:ahLst/>
            <a:cxnLst/>
            <a:rect r="r" b="b" t="t" l="l"/>
            <a:pathLst>
              <a:path h="2585177" w="5170355">
                <a:moveTo>
                  <a:pt x="0" y="0"/>
                </a:moveTo>
                <a:lnTo>
                  <a:pt x="5170355" y="0"/>
                </a:lnTo>
                <a:lnTo>
                  <a:pt x="5170355" y="2585177"/>
                </a:lnTo>
                <a:lnTo>
                  <a:pt x="0" y="2585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3838669" y="-633792"/>
            <a:ext cx="6649967" cy="3324983"/>
          </a:xfrm>
          <a:custGeom>
            <a:avLst/>
            <a:gdLst/>
            <a:ahLst/>
            <a:cxnLst/>
            <a:rect r="r" b="b" t="t" l="l"/>
            <a:pathLst>
              <a:path h="3324983" w="6649967">
                <a:moveTo>
                  <a:pt x="0" y="3324984"/>
                </a:moveTo>
                <a:lnTo>
                  <a:pt x="6649966" y="3324984"/>
                </a:lnTo>
                <a:lnTo>
                  <a:pt x="6649966" y="0"/>
                </a:lnTo>
                <a:lnTo>
                  <a:pt x="0" y="0"/>
                </a:lnTo>
                <a:lnTo>
                  <a:pt x="0" y="33249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30600" y="-30861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13545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9655" y="-2382545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0">
            <a:off x="-1358079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681056" y="8559823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0"/>
                </a:moveTo>
                <a:lnTo>
                  <a:pt x="4161211" y="0"/>
                </a:lnTo>
                <a:lnTo>
                  <a:pt x="4161211" y="2078759"/>
                </a:lnTo>
                <a:lnTo>
                  <a:pt x="0" y="20787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0">
            <a:off x="17033021" y="-633792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2078760"/>
                </a:moveTo>
                <a:lnTo>
                  <a:pt x="4161212" y="2078760"/>
                </a:lnTo>
                <a:lnTo>
                  <a:pt x="4161212" y="0"/>
                </a:lnTo>
                <a:lnTo>
                  <a:pt x="0" y="0"/>
                </a:lnTo>
                <a:lnTo>
                  <a:pt x="0" y="2078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253536" y="2691192"/>
            <a:ext cx="12977064" cy="6236094"/>
          </a:xfrm>
          <a:custGeom>
            <a:avLst/>
            <a:gdLst/>
            <a:ahLst/>
            <a:cxnLst/>
            <a:rect r="r" b="b" t="t" l="l"/>
            <a:pathLst>
              <a:path h="6236094" w="12977064">
                <a:moveTo>
                  <a:pt x="0" y="0"/>
                </a:moveTo>
                <a:lnTo>
                  <a:pt x="12977064" y="0"/>
                </a:lnTo>
                <a:lnTo>
                  <a:pt x="12977064" y="6236094"/>
                </a:lnTo>
                <a:lnTo>
                  <a:pt x="0" y="62360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4800" r="-4378" b="-1631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023656" y="381343"/>
            <a:ext cx="10994585" cy="106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6999">
                <a:solidFill>
                  <a:srgbClr val="6AA839"/>
                </a:solidFill>
                <a:latin typeface="Luciole Bold"/>
                <a:ea typeface="Luciole Bold"/>
                <a:cs typeface="Luciole Bold"/>
                <a:sym typeface="Luciole Bold"/>
              </a:rPr>
              <a:t>COMPLETION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33785" y="8306614"/>
            <a:ext cx="5170355" cy="2585177"/>
          </a:xfrm>
          <a:custGeom>
            <a:avLst/>
            <a:gdLst/>
            <a:ahLst/>
            <a:cxnLst/>
            <a:rect r="r" b="b" t="t" l="l"/>
            <a:pathLst>
              <a:path h="2585177" w="5170355">
                <a:moveTo>
                  <a:pt x="0" y="0"/>
                </a:moveTo>
                <a:lnTo>
                  <a:pt x="5170355" y="0"/>
                </a:lnTo>
                <a:lnTo>
                  <a:pt x="5170355" y="2585177"/>
                </a:lnTo>
                <a:lnTo>
                  <a:pt x="0" y="2585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3838669" y="-633792"/>
            <a:ext cx="6649967" cy="3324983"/>
          </a:xfrm>
          <a:custGeom>
            <a:avLst/>
            <a:gdLst/>
            <a:ahLst/>
            <a:cxnLst/>
            <a:rect r="r" b="b" t="t" l="l"/>
            <a:pathLst>
              <a:path h="3324983" w="6649967">
                <a:moveTo>
                  <a:pt x="0" y="3324984"/>
                </a:moveTo>
                <a:lnTo>
                  <a:pt x="6649966" y="3324984"/>
                </a:lnTo>
                <a:lnTo>
                  <a:pt x="6649966" y="0"/>
                </a:lnTo>
                <a:lnTo>
                  <a:pt x="0" y="0"/>
                </a:lnTo>
                <a:lnTo>
                  <a:pt x="0" y="33249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30600" y="-30861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13545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9655" y="-2382545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0">
            <a:off x="-1358079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681056" y="8559823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0"/>
                </a:moveTo>
                <a:lnTo>
                  <a:pt x="4161211" y="0"/>
                </a:lnTo>
                <a:lnTo>
                  <a:pt x="4161211" y="2078759"/>
                </a:lnTo>
                <a:lnTo>
                  <a:pt x="0" y="20787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0">
            <a:off x="17033021" y="-633792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2078760"/>
                </a:moveTo>
                <a:lnTo>
                  <a:pt x="4161212" y="2078760"/>
                </a:lnTo>
                <a:lnTo>
                  <a:pt x="4161212" y="0"/>
                </a:lnTo>
                <a:lnTo>
                  <a:pt x="0" y="0"/>
                </a:lnTo>
                <a:lnTo>
                  <a:pt x="0" y="2078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023656" y="381343"/>
            <a:ext cx="10994585" cy="106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6999">
                <a:solidFill>
                  <a:srgbClr val="6AA839"/>
                </a:solidFill>
                <a:latin typeface="Luciole Bold"/>
                <a:ea typeface="Luciole Bold"/>
                <a:cs typeface="Luciole Bold"/>
                <a:sym typeface="Luciole Bold"/>
              </a:rPr>
              <a:t>COMPONENT DEMO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881511" y="3825657"/>
            <a:ext cx="15377789" cy="11293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8"/>
              </a:lnSpc>
            </a:pPr>
            <a:r>
              <a:rPr lang="en-US" b="true" sz="4008" u="sng">
                <a:solidFill>
                  <a:srgbClr val="0075B2"/>
                </a:solidFill>
                <a:latin typeface="Luciole Bold"/>
                <a:ea typeface="Luciole Bold"/>
                <a:cs typeface="Luciole Bold"/>
                <a:sym typeface="Luciole Bold"/>
                <a:hlinkClick r:id="rId10" tooltip="https://drive.google.com/file/d/1nueXoytCkf7drbRAFxDXtXVKPMB4hLEH/view?usp=sharing"/>
              </a:rPr>
              <a:t>HTTPS://DRIVE.GOOGLE.COM/FILE/D/1NUEXOYTCKF7DRBRAFXDXTXVKPMB4HLEH/VIEW?USP=SHARING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33785" y="8306614"/>
            <a:ext cx="5170355" cy="2585177"/>
          </a:xfrm>
          <a:custGeom>
            <a:avLst/>
            <a:gdLst/>
            <a:ahLst/>
            <a:cxnLst/>
            <a:rect r="r" b="b" t="t" l="l"/>
            <a:pathLst>
              <a:path h="2585177" w="5170355">
                <a:moveTo>
                  <a:pt x="0" y="0"/>
                </a:moveTo>
                <a:lnTo>
                  <a:pt x="5170355" y="0"/>
                </a:lnTo>
                <a:lnTo>
                  <a:pt x="5170355" y="2585177"/>
                </a:lnTo>
                <a:lnTo>
                  <a:pt x="0" y="2585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3838669" y="-633792"/>
            <a:ext cx="6649967" cy="3324983"/>
          </a:xfrm>
          <a:custGeom>
            <a:avLst/>
            <a:gdLst/>
            <a:ahLst/>
            <a:cxnLst/>
            <a:rect r="r" b="b" t="t" l="l"/>
            <a:pathLst>
              <a:path h="3324983" w="6649967">
                <a:moveTo>
                  <a:pt x="0" y="3324984"/>
                </a:moveTo>
                <a:lnTo>
                  <a:pt x="6649966" y="3324984"/>
                </a:lnTo>
                <a:lnTo>
                  <a:pt x="6649966" y="0"/>
                </a:lnTo>
                <a:lnTo>
                  <a:pt x="0" y="0"/>
                </a:lnTo>
                <a:lnTo>
                  <a:pt x="0" y="33249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30600" y="-30861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13545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9655" y="-2382545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0">
            <a:off x="-1358079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681056" y="8559823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0"/>
                </a:moveTo>
                <a:lnTo>
                  <a:pt x="4161211" y="0"/>
                </a:lnTo>
                <a:lnTo>
                  <a:pt x="4161211" y="2078759"/>
                </a:lnTo>
                <a:lnTo>
                  <a:pt x="0" y="20787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0">
            <a:off x="17033021" y="-633792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2078760"/>
                </a:moveTo>
                <a:lnTo>
                  <a:pt x="4161212" y="2078760"/>
                </a:lnTo>
                <a:lnTo>
                  <a:pt x="4161212" y="0"/>
                </a:lnTo>
                <a:lnTo>
                  <a:pt x="0" y="0"/>
                </a:lnTo>
                <a:lnTo>
                  <a:pt x="0" y="2078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023656" y="381343"/>
            <a:ext cx="10994585" cy="106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6999">
                <a:solidFill>
                  <a:srgbClr val="6AA839"/>
                </a:solidFill>
                <a:latin typeface="Luciole Bold"/>
                <a:ea typeface="Luciole Bold"/>
                <a:cs typeface="Luciole Bold"/>
                <a:sym typeface="Luciole Bold"/>
              </a:rPr>
              <a:t>COMPONENT DEMO 2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881511" y="4449983"/>
            <a:ext cx="15377789" cy="11293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8"/>
              </a:lnSpc>
            </a:pPr>
            <a:r>
              <a:rPr lang="en-US" b="true" sz="4008" u="sng">
                <a:solidFill>
                  <a:srgbClr val="0075B2"/>
                </a:solidFill>
                <a:latin typeface="Luciole Bold"/>
                <a:ea typeface="Luciole Bold"/>
                <a:cs typeface="Luciole Bold"/>
                <a:sym typeface="Luciole Bold"/>
                <a:hlinkClick r:id="rId10" tooltip="https://drive.google.com/file/d/1_RVW3sY4WdeJVXwZrDQvPk-iGc6o3QqD/view?usp=sharing"/>
              </a:rPr>
              <a:t>HTTPS://DRIVE.GOOGLE.COM/FILE/D/1NUEXOYTCKF7DRBRAFXDXTXVKPMB4HLEH/VIEW?USP=SHARING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33785" y="8306614"/>
            <a:ext cx="5170355" cy="2585177"/>
          </a:xfrm>
          <a:custGeom>
            <a:avLst/>
            <a:gdLst/>
            <a:ahLst/>
            <a:cxnLst/>
            <a:rect r="r" b="b" t="t" l="l"/>
            <a:pathLst>
              <a:path h="2585177" w="5170355">
                <a:moveTo>
                  <a:pt x="0" y="0"/>
                </a:moveTo>
                <a:lnTo>
                  <a:pt x="5170355" y="0"/>
                </a:lnTo>
                <a:lnTo>
                  <a:pt x="5170355" y="2585177"/>
                </a:lnTo>
                <a:lnTo>
                  <a:pt x="0" y="2585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3838669" y="-633792"/>
            <a:ext cx="6649967" cy="3324983"/>
          </a:xfrm>
          <a:custGeom>
            <a:avLst/>
            <a:gdLst/>
            <a:ahLst/>
            <a:cxnLst/>
            <a:rect r="r" b="b" t="t" l="l"/>
            <a:pathLst>
              <a:path h="3324983" w="6649967">
                <a:moveTo>
                  <a:pt x="0" y="3324984"/>
                </a:moveTo>
                <a:lnTo>
                  <a:pt x="6649966" y="3324984"/>
                </a:lnTo>
                <a:lnTo>
                  <a:pt x="6649966" y="0"/>
                </a:lnTo>
                <a:lnTo>
                  <a:pt x="0" y="0"/>
                </a:lnTo>
                <a:lnTo>
                  <a:pt x="0" y="33249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30600" y="-30861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13545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9655" y="-2382545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0">
            <a:off x="-1358079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681056" y="8559823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0"/>
                </a:moveTo>
                <a:lnTo>
                  <a:pt x="4161211" y="0"/>
                </a:lnTo>
                <a:lnTo>
                  <a:pt x="4161211" y="2078759"/>
                </a:lnTo>
                <a:lnTo>
                  <a:pt x="0" y="20787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0">
            <a:off x="17033021" y="-633792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2078760"/>
                </a:moveTo>
                <a:lnTo>
                  <a:pt x="4161212" y="2078760"/>
                </a:lnTo>
                <a:lnTo>
                  <a:pt x="4161212" y="0"/>
                </a:lnTo>
                <a:lnTo>
                  <a:pt x="0" y="0"/>
                </a:lnTo>
                <a:lnTo>
                  <a:pt x="0" y="2078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933789" y="4314825"/>
            <a:ext cx="10994585" cy="1637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99"/>
              </a:lnSpc>
            </a:pPr>
            <a:r>
              <a:rPr lang="en-US" b="true" sz="4099">
                <a:solidFill>
                  <a:srgbClr val="6AA839"/>
                </a:solidFill>
                <a:latin typeface="Luciole Bold"/>
                <a:ea typeface="Luciole Bold"/>
                <a:cs typeface="Luciole Bold"/>
                <a:sym typeface="Luciole Bold"/>
              </a:rPr>
              <a:t>DIAGNOSTICS SCHEDULE PREDICTIVE MAINTENANCE</a:t>
            </a:r>
          </a:p>
          <a:p>
            <a:pPr algn="ctr">
              <a:lnSpc>
                <a:spcPts val="4099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3646708" y="1028700"/>
            <a:ext cx="10994585" cy="1063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6999">
                <a:solidFill>
                  <a:srgbClr val="6AA839"/>
                </a:solidFill>
                <a:latin typeface="Luciole Bold"/>
                <a:ea typeface="Luciole Bold"/>
                <a:cs typeface="Luciole Bold"/>
                <a:sym typeface="Luciole Bold"/>
              </a:rPr>
              <a:t>COMPONENT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312727" y="9513478"/>
            <a:ext cx="6236709" cy="6484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08"/>
              </a:lnSpc>
              <a:spcBef>
                <a:spcPct val="0"/>
              </a:spcBef>
            </a:pPr>
            <a:r>
              <a:rPr lang="en-US" sz="3720" b="true">
                <a:solidFill>
                  <a:srgbClr val="6AA8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SHUKRI HM</a:t>
            </a:r>
            <a:r>
              <a:rPr lang="en-US" sz="3720">
                <a:solidFill>
                  <a:srgbClr val="6AA839"/>
                </a:solidFill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lang="en-US" sz="3720" b="true">
                <a:solidFill>
                  <a:srgbClr val="6AA8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IT21263026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33785" y="8306614"/>
            <a:ext cx="5170355" cy="2585177"/>
          </a:xfrm>
          <a:custGeom>
            <a:avLst/>
            <a:gdLst/>
            <a:ahLst/>
            <a:cxnLst/>
            <a:rect r="r" b="b" t="t" l="l"/>
            <a:pathLst>
              <a:path h="2585177" w="5170355">
                <a:moveTo>
                  <a:pt x="0" y="0"/>
                </a:moveTo>
                <a:lnTo>
                  <a:pt x="5170355" y="0"/>
                </a:lnTo>
                <a:lnTo>
                  <a:pt x="5170355" y="2585177"/>
                </a:lnTo>
                <a:lnTo>
                  <a:pt x="0" y="2585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3838669" y="-633792"/>
            <a:ext cx="6649967" cy="3324983"/>
          </a:xfrm>
          <a:custGeom>
            <a:avLst/>
            <a:gdLst/>
            <a:ahLst/>
            <a:cxnLst/>
            <a:rect r="r" b="b" t="t" l="l"/>
            <a:pathLst>
              <a:path h="3324983" w="6649967">
                <a:moveTo>
                  <a:pt x="0" y="3324984"/>
                </a:moveTo>
                <a:lnTo>
                  <a:pt x="6649966" y="3324984"/>
                </a:lnTo>
                <a:lnTo>
                  <a:pt x="6649966" y="0"/>
                </a:lnTo>
                <a:lnTo>
                  <a:pt x="0" y="0"/>
                </a:lnTo>
                <a:lnTo>
                  <a:pt x="0" y="33249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30600" y="-30861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13545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9655" y="-2382545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0">
            <a:off x="-1358079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681056" y="8559823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0"/>
                </a:moveTo>
                <a:lnTo>
                  <a:pt x="4161211" y="0"/>
                </a:lnTo>
                <a:lnTo>
                  <a:pt x="4161211" y="2078759"/>
                </a:lnTo>
                <a:lnTo>
                  <a:pt x="0" y="20787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0">
            <a:off x="17033021" y="-633792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2078760"/>
                </a:moveTo>
                <a:lnTo>
                  <a:pt x="4161212" y="2078760"/>
                </a:lnTo>
                <a:lnTo>
                  <a:pt x="4161212" y="0"/>
                </a:lnTo>
                <a:lnTo>
                  <a:pt x="0" y="0"/>
                </a:lnTo>
                <a:lnTo>
                  <a:pt x="0" y="2078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956049" y="3528911"/>
            <a:ext cx="14274551" cy="3711383"/>
          </a:xfrm>
          <a:custGeom>
            <a:avLst/>
            <a:gdLst/>
            <a:ahLst/>
            <a:cxnLst/>
            <a:rect r="r" b="b" t="t" l="l"/>
            <a:pathLst>
              <a:path h="3711383" w="14274551">
                <a:moveTo>
                  <a:pt x="0" y="0"/>
                </a:moveTo>
                <a:lnTo>
                  <a:pt x="14274551" y="0"/>
                </a:lnTo>
                <a:lnTo>
                  <a:pt x="14274551" y="3711383"/>
                </a:lnTo>
                <a:lnTo>
                  <a:pt x="0" y="37113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646708" y="513142"/>
            <a:ext cx="10994585" cy="194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6999">
                <a:solidFill>
                  <a:srgbClr val="6AA839"/>
                </a:solidFill>
                <a:latin typeface="Luciole Bold"/>
                <a:ea typeface="Luciole Bold"/>
                <a:cs typeface="Luciole Bold"/>
                <a:sym typeface="Luciole Bold"/>
              </a:rPr>
              <a:t>COMPONENT DIAGRAM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312727" y="9513478"/>
            <a:ext cx="6236709" cy="6485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08"/>
              </a:lnSpc>
              <a:spcBef>
                <a:spcPct val="0"/>
              </a:spcBef>
            </a:pPr>
            <a:r>
              <a:rPr lang="en-US" sz="3720">
                <a:solidFill>
                  <a:srgbClr val="6AA839"/>
                </a:solidFill>
                <a:latin typeface="Open Sans"/>
                <a:ea typeface="Open Sans"/>
                <a:cs typeface="Open Sans"/>
                <a:sym typeface="Open Sans"/>
              </a:rPr>
              <a:t>Shukri HM - IT21263026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33785" y="8306614"/>
            <a:ext cx="5170355" cy="2585177"/>
          </a:xfrm>
          <a:custGeom>
            <a:avLst/>
            <a:gdLst/>
            <a:ahLst/>
            <a:cxnLst/>
            <a:rect r="r" b="b" t="t" l="l"/>
            <a:pathLst>
              <a:path h="2585177" w="5170355">
                <a:moveTo>
                  <a:pt x="0" y="0"/>
                </a:moveTo>
                <a:lnTo>
                  <a:pt x="5170355" y="0"/>
                </a:lnTo>
                <a:lnTo>
                  <a:pt x="5170355" y="2585177"/>
                </a:lnTo>
                <a:lnTo>
                  <a:pt x="0" y="2585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3838669" y="-633792"/>
            <a:ext cx="6649967" cy="3324983"/>
          </a:xfrm>
          <a:custGeom>
            <a:avLst/>
            <a:gdLst/>
            <a:ahLst/>
            <a:cxnLst/>
            <a:rect r="r" b="b" t="t" l="l"/>
            <a:pathLst>
              <a:path h="3324983" w="6649967">
                <a:moveTo>
                  <a:pt x="0" y="3324984"/>
                </a:moveTo>
                <a:lnTo>
                  <a:pt x="6649966" y="3324984"/>
                </a:lnTo>
                <a:lnTo>
                  <a:pt x="6649966" y="0"/>
                </a:lnTo>
                <a:lnTo>
                  <a:pt x="0" y="0"/>
                </a:lnTo>
                <a:lnTo>
                  <a:pt x="0" y="33249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30600" y="-30861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13545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9655" y="-2382545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0">
            <a:off x="-1358079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681056" y="8559823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0"/>
                </a:moveTo>
                <a:lnTo>
                  <a:pt x="4161211" y="0"/>
                </a:lnTo>
                <a:lnTo>
                  <a:pt x="4161211" y="2078759"/>
                </a:lnTo>
                <a:lnTo>
                  <a:pt x="0" y="20787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0">
            <a:off x="17033021" y="-633792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2078760"/>
                </a:moveTo>
                <a:lnTo>
                  <a:pt x="4161212" y="2078760"/>
                </a:lnTo>
                <a:lnTo>
                  <a:pt x="4161212" y="0"/>
                </a:lnTo>
                <a:lnTo>
                  <a:pt x="0" y="0"/>
                </a:lnTo>
                <a:lnTo>
                  <a:pt x="0" y="2078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023656" y="381343"/>
            <a:ext cx="10994585" cy="19495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6999">
                <a:solidFill>
                  <a:srgbClr val="6AA839"/>
                </a:solidFill>
                <a:latin typeface="Luciole Bold"/>
                <a:ea typeface="Luciole Bold"/>
                <a:cs typeface="Luciole Bold"/>
                <a:sym typeface="Luciole Bold"/>
              </a:rPr>
              <a:t>RESEARCH PROBLEM</a:t>
            </a:r>
          </a:p>
          <a:p>
            <a:pPr algn="ctr">
              <a:lnSpc>
                <a:spcPts val="6999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979732" y="4744691"/>
            <a:ext cx="14328536" cy="2023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41"/>
              </a:lnSpc>
            </a:pPr>
            <a:r>
              <a:rPr lang="en-US" sz="3886" b="true">
                <a:solidFill>
                  <a:srgbClr val="7373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How can predictive maintenance be effectively scheduled using real-time sensor data and time series analysis</a:t>
            </a:r>
          </a:p>
          <a:p>
            <a:pPr algn="ctr">
              <a:lnSpc>
                <a:spcPts val="5441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6312727" y="9513478"/>
            <a:ext cx="6236709" cy="6484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08"/>
              </a:lnSpc>
              <a:spcBef>
                <a:spcPct val="0"/>
              </a:spcBef>
            </a:pPr>
            <a:r>
              <a:rPr lang="en-US" sz="3720" b="true">
                <a:solidFill>
                  <a:srgbClr val="6AA8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SHUKRI HM</a:t>
            </a:r>
            <a:r>
              <a:rPr lang="en-US" sz="3720">
                <a:solidFill>
                  <a:srgbClr val="6AA839"/>
                </a:solidFill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lang="en-US" sz="3720" b="true">
                <a:solidFill>
                  <a:srgbClr val="6AA8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IT21263026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33785" y="8306614"/>
            <a:ext cx="5170355" cy="2585177"/>
          </a:xfrm>
          <a:custGeom>
            <a:avLst/>
            <a:gdLst/>
            <a:ahLst/>
            <a:cxnLst/>
            <a:rect r="r" b="b" t="t" l="l"/>
            <a:pathLst>
              <a:path h="2585177" w="5170355">
                <a:moveTo>
                  <a:pt x="0" y="0"/>
                </a:moveTo>
                <a:lnTo>
                  <a:pt x="5170355" y="0"/>
                </a:lnTo>
                <a:lnTo>
                  <a:pt x="5170355" y="2585177"/>
                </a:lnTo>
                <a:lnTo>
                  <a:pt x="0" y="2585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3838669" y="-633792"/>
            <a:ext cx="6649967" cy="3324983"/>
          </a:xfrm>
          <a:custGeom>
            <a:avLst/>
            <a:gdLst/>
            <a:ahLst/>
            <a:cxnLst/>
            <a:rect r="r" b="b" t="t" l="l"/>
            <a:pathLst>
              <a:path h="3324983" w="6649967">
                <a:moveTo>
                  <a:pt x="0" y="3324984"/>
                </a:moveTo>
                <a:lnTo>
                  <a:pt x="6649966" y="3324984"/>
                </a:lnTo>
                <a:lnTo>
                  <a:pt x="6649966" y="0"/>
                </a:lnTo>
                <a:lnTo>
                  <a:pt x="0" y="0"/>
                </a:lnTo>
                <a:lnTo>
                  <a:pt x="0" y="33249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30600" y="-30861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13545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9655" y="-2382545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0">
            <a:off x="-1358079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681056" y="8559823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0"/>
                </a:moveTo>
                <a:lnTo>
                  <a:pt x="4161211" y="0"/>
                </a:lnTo>
                <a:lnTo>
                  <a:pt x="4161211" y="2078759"/>
                </a:lnTo>
                <a:lnTo>
                  <a:pt x="0" y="20787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0">
            <a:off x="17033021" y="-633792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2078760"/>
                </a:moveTo>
                <a:lnTo>
                  <a:pt x="4161212" y="2078760"/>
                </a:lnTo>
                <a:lnTo>
                  <a:pt x="4161212" y="0"/>
                </a:lnTo>
                <a:lnTo>
                  <a:pt x="0" y="0"/>
                </a:lnTo>
                <a:lnTo>
                  <a:pt x="0" y="2078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116376" y="870395"/>
            <a:ext cx="12617409" cy="9096527"/>
          </a:xfrm>
          <a:custGeom>
            <a:avLst/>
            <a:gdLst/>
            <a:ahLst/>
            <a:cxnLst/>
            <a:rect r="r" b="b" t="t" l="l"/>
            <a:pathLst>
              <a:path h="9096527" w="12617409">
                <a:moveTo>
                  <a:pt x="0" y="0"/>
                </a:moveTo>
                <a:lnTo>
                  <a:pt x="12617409" y="0"/>
                </a:lnTo>
                <a:lnTo>
                  <a:pt x="12617409" y="9096526"/>
                </a:lnTo>
                <a:lnTo>
                  <a:pt x="0" y="90965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3936" t="0" r="-23936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023656" y="381343"/>
            <a:ext cx="10994585" cy="106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6999">
                <a:solidFill>
                  <a:srgbClr val="6AA839"/>
                </a:solidFill>
                <a:latin typeface="Luciole Bold"/>
                <a:ea typeface="Luciole Bold"/>
                <a:cs typeface="Luciole Bold"/>
                <a:sym typeface="Luciole Bold"/>
              </a:rPr>
              <a:t>COMPLETION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33785" y="8306614"/>
            <a:ext cx="5170355" cy="2585177"/>
          </a:xfrm>
          <a:custGeom>
            <a:avLst/>
            <a:gdLst/>
            <a:ahLst/>
            <a:cxnLst/>
            <a:rect r="r" b="b" t="t" l="l"/>
            <a:pathLst>
              <a:path h="2585177" w="5170355">
                <a:moveTo>
                  <a:pt x="0" y="0"/>
                </a:moveTo>
                <a:lnTo>
                  <a:pt x="5170355" y="0"/>
                </a:lnTo>
                <a:lnTo>
                  <a:pt x="5170355" y="2585177"/>
                </a:lnTo>
                <a:lnTo>
                  <a:pt x="0" y="2585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3838669" y="-633792"/>
            <a:ext cx="6649967" cy="3324983"/>
          </a:xfrm>
          <a:custGeom>
            <a:avLst/>
            <a:gdLst/>
            <a:ahLst/>
            <a:cxnLst/>
            <a:rect r="r" b="b" t="t" l="l"/>
            <a:pathLst>
              <a:path h="3324983" w="6649967">
                <a:moveTo>
                  <a:pt x="0" y="3324984"/>
                </a:moveTo>
                <a:lnTo>
                  <a:pt x="6649966" y="3324984"/>
                </a:lnTo>
                <a:lnTo>
                  <a:pt x="6649966" y="0"/>
                </a:lnTo>
                <a:lnTo>
                  <a:pt x="0" y="0"/>
                </a:lnTo>
                <a:lnTo>
                  <a:pt x="0" y="33249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30600" y="-30861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13545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9655" y="-2382545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0">
            <a:off x="-1358079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681056" y="8559823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0"/>
                </a:moveTo>
                <a:lnTo>
                  <a:pt x="4161211" y="0"/>
                </a:lnTo>
                <a:lnTo>
                  <a:pt x="4161211" y="2078759"/>
                </a:lnTo>
                <a:lnTo>
                  <a:pt x="0" y="20787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0">
            <a:off x="17033021" y="-633792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2078760"/>
                </a:moveTo>
                <a:lnTo>
                  <a:pt x="4161212" y="2078760"/>
                </a:lnTo>
                <a:lnTo>
                  <a:pt x="4161212" y="0"/>
                </a:lnTo>
                <a:lnTo>
                  <a:pt x="0" y="0"/>
                </a:lnTo>
                <a:lnTo>
                  <a:pt x="0" y="2078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4392615" y="1908503"/>
            <a:ext cx="2382709" cy="2382709"/>
            <a:chOff x="0" y="0"/>
            <a:chExt cx="13884457" cy="1388445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-342874" y="-11125"/>
              <a:ext cx="14570202" cy="13906705"/>
            </a:xfrm>
            <a:custGeom>
              <a:avLst/>
              <a:gdLst/>
              <a:ahLst/>
              <a:cxnLst/>
              <a:rect r="r" b="b" t="t" l="l"/>
              <a:pathLst>
                <a:path h="13906705" w="14570202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-254486" y="73238"/>
              <a:ext cx="14393428" cy="13737980"/>
            </a:xfrm>
            <a:custGeom>
              <a:avLst/>
              <a:gdLst/>
              <a:ahLst/>
              <a:cxnLst/>
              <a:rect r="r" b="b" t="t" l="l"/>
              <a:pathLst>
                <a:path h="13737980" w="14393428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10"/>
              <a:stretch>
                <a:fillRect l="223" t="0" r="223" b="0"/>
              </a:stretch>
            </a:blip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11348997" y="1908503"/>
            <a:ext cx="2382709" cy="2382709"/>
            <a:chOff x="0" y="0"/>
            <a:chExt cx="13884457" cy="1388445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-342874" y="-11125"/>
              <a:ext cx="14570202" cy="13906705"/>
            </a:xfrm>
            <a:custGeom>
              <a:avLst/>
              <a:gdLst/>
              <a:ahLst/>
              <a:cxnLst/>
              <a:rect r="r" b="b" t="t" l="l"/>
              <a:pathLst>
                <a:path h="13906705" w="14570202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-254486" y="73238"/>
              <a:ext cx="14393428" cy="13737980"/>
            </a:xfrm>
            <a:custGeom>
              <a:avLst/>
              <a:gdLst/>
              <a:ahLst/>
              <a:cxnLst/>
              <a:rect r="r" b="b" t="t" l="l"/>
              <a:pathLst>
                <a:path h="13737980" w="14393428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11"/>
              <a:stretch>
                <a:fillRect l="223" t="0" r="223" b="0"/>
              </a:stretch>
            </a:blip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9685266" y="5444031"/>
            <a:ext cx="2382709" cy="2382709"/>
            <a:chOff x="0" y="0"/>
            <a:chExt cx="13884457" cy="13884457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-342874" y="-11125"/>
              <a:ext cx="14570202" cy="13906705"/>
            </a:xfrm>
            <a:custGeom>
              <a:avLst/>
              <a:gdLst/>
              <a:ahLst/>
              <a:cxnLst/>
              <a:rect r="r" b="b" t="t" l="l"/>
              <a:pathLst>
                <a:path h="13906705" w="14570202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-254486" y="73238"/>
              <a:ext cx="14393428" cy="13737980"/>
            </a:xfrm>
            <a:custGeom>
              <a:avLst/>
              <a:gdLst/>
              <a:ahLst/>
              <a:cxnLst/>
              <a:rect r="r" b="b" t="t" l="l"/>
              <a:pathLst>
                <a:path h="13737980" w="14393428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12"/>
              <a:stretch>
                <a:fillRect l="223" t="0" r="223" b="0"/>
              </a:stretch>
            </a:blipFill>
          </p:spPr>
        </p:sp>
      </p:grpSp>
      <p:grpSp>
        <p:nvGrpSpPr>
          <p:cNvPr name="Group 19" id="19"/>
          <p:cNvGrpSpPr>
            <a:grpSpLocks noChangeAspect="true"/>
          </p:cNvGrpSpPr>
          <p:nvPr/>
        </p:nvGrpSpPr>
        <p:grpSpPr>
          <a:xfrm rot="0">
            <a:off x="2240620" y="5444031"/>
            <a:ext cx="2382709" cy="2382709"/>
            <a:chOff x="0" y="0"/>
            <a:chExt cx="13884457" cy="13884457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-342874" y="-11125"/>
              <a:ext cx="14570202" cy="13906705"/>
            </a:xfrm>
            <a:custGeom>
              <a:avLst/>
              <a:gdLst/>
              <a:ahLst/>
              <a:cxnLst/>
              <a:rect r="r" b="b" t="t" l="l"/>
              <a:pathLst>
                <a:path h="13906705" w="14570202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-254486" y="73238"/>
              <a:ext cx="14393428" cy="13737980"/>
            </a:xfrm>
            <a:custGeom>
              <a:avLst/>
              <a:gdLst/>
              <a:ahLst/>
              <a:cxnLst/>
              <a:rect r="r" b="b" t="t" l="l"/>
              <a:pathLst>
                <a:path h="13737980" w="14393428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13"/>
              <a:stretch>
                <a:fillRect l="223" t="-8816" r="223" b="-8816"/>
              </a:stretch>
            </a:blipFill>
          </p:spPr>
        </p:sp>
      </p:grpSp>
      <p:grpSp>
        <p:nvGrpSpPr>
          <p:cNvPr name="Group 22" id="22"/>
          <p:cNvGrpSpPr>
            <a:grpSpLocks noChangeAspect="true"/>
          </p:cNvGrpSpPr>
          <p:nvPr/>
        </p:nvGrpSpPr>
        <p:grpSpPr>
          <a:xfrm rot="0">
            <a:off x="13401475" y="5444031"/>
            <a:ext cx="2382709" cy="2382709"/>
            <a:chOff x="0" y="0"/>
            <a:chExt cx="13884457" cy="13884457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-342874" y="-11125"/>
              <a:ext cx="14570202" cy="13906705"/>
            </a:xfrm>
            <a:custGeom>
              <a:avLst/>
              <a:gdLst/>
              <a:ahLst/>
              <a:cxnLst/>
              <a:rect r="r" b="b" t="t" l="l"/>
              <a:pathLst>
                <a:path h="13906705" w="14570202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-254486" y="73238"/>
              <a:ext cx="14393428" cy="13737980"/>
            </a:xfrm>
            <a:custGeom>
              <a:avLst/>
              <a:gdLst/>
              <a:ahLst/>
              <a:cxnLst/>
              <a:rect r="r" b="b" t="t" l="l"/>
              <a:pathLst>
                <a:path h="13737980" w="14393428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14"/>
              <a:stretch>
                <a:fillRect l="223" t="0" r="223" b="0"/>
              </a:stretch>
            </a:blipFill>
          </p:spPr>
        </p:sp>
      </p:grpSp>
      <p:grpSp>
        <p:nvGrpSpPr>
          <p:cNvPr name="Group 25" id="25"/>
          <p:cNvGrpSpPr>
            <a:grpSpLocks noChangeAspect="true"/>
          </p:cNvGrpSpPr>
          <p:nvPr/>
        </p:nvGrpSpPr>
        <p:grpSpPr>
          <a:xfrm rot="0">
            <a:off x="6319192" y="5444031"/>
            <a:ext cx="2382709" cy="2382709"/>
            <a:chOff x="0" y="0"/>
            <a:chExt cx="13884457" cy="13884457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-342874" y="-11125"/>
              <a:ext cx="14570202" cy="13906705"/>
            </a:xfrm>
            <a:custGeom>
              <a:avLst/>
              <a:gdLst/>
              <a:ahLst/>
              <a:cxnLst/>
              <a:rect r="r" b="b" t="t" l="l"/>
              <a:pathLst>
                <a:path h="13906705" w="14570202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-254486" y="73238"/>
              <a:ext cx="14393428" cy="13737980"/>
            </a:xfrm>
            <a:custGeom>
              <a:avLst/>
              <a:gdLst/>
              <a:ahLst/>
              <a:cxnLst/>
              <a:rect r="r" b="b" t="t" l="l"/>
              <a:pathLst>
                <a:path h="13737980" w="14393428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15"/>
              <a:stretch>
                <a:fillRect l="223" t="-1401" r="223" b="-1401"/>
              </a:stretch>
            </a:blipFill>
          </p:spPr>
        </p:sp>
      </p:grpSp>
      <p:sp>
        <p:nvSpPr>
          <p:cNvPr name="TextBox 28" id="28"/>
          <p:cNvSpPr txBox="true"/>
          <p:nvPr/>
        </p:nvSpPr>
        <p:spPr>
          <a:xfrm rot="0">
            <a:off x="5019901" y="748262"/>
            <a:ext cx="8535279" cy="106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6999">
                <a:solidFill>
                  <a:srgbClr val="6AA839"/>
                </a:solidFill>
                <a:latin typeface="Luciole Bold"/>
                <a:ea typeface="Luciole Bold"/>
                <a:cs typeface="Luciole Bold"/>
                <a:sym typeface="Luciole Bold"/>
              </a:rPr>
              <a:t>OUR TEAM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6566911" y="8026291"/>
            <a:ext cx="1887269" cy="1099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Shukri HM</a:t>
            </a:r>
          </a:p>
          <a:p>
            <a:pPr algn="ctr">
              <a:lnSpc>
                <a:spcPts val="2939"/>
              </a:lnSpc>
            </a:pPr>
            <a:r>
              <a:rPr lang="en-US" sz="20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Member </a:t>
            </a:r>
          </a:p>
          <a:p>
            <a:pPr algn="ctr">
              <a:lnSpc>
                <a:spcPts val="2939"/>
              </a:lnSpc>
              <a:spcBef>
                <a:spcPct val="0"/>
              </a:spcBef>
            </a:pPr>
          </a:p>
        </p:txBody>
      </p:sp>
      <p:sp>
        <p:nvSpPr>
          <p:cNvPr name="TextBox 30" id="30"/>
          <p:cNvSpPr txBox="true"/>
          <p:nvPr/>
        </p:nvSpPr>
        <p:spPr>
          <a:xfrm rot="0">
            <a:off x="9932986" y="8026291"/>
            <a:ext cx="1887269" cy="727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Ahlaan MI</a:t>
            </a:r>
          </a:p>
          <a:p>
            <a:pPr algn="ctr">
              <a:lnSpc>
                <a:spcPts val="2939"/>
              </a:lnSpc>
              <a:spcBef>
                <a:spcPct val="0"/>
              </a:spcBef>
            </a:pPr>
            <a:r>
              <a:rPr lang="en-US" b="true" sz="20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Member 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4640335" y="4478196"/>
            <a:ext cx="1887269" cy="727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Mr.Nelum</a:t>
            </a:r>
          </a:p>
          <a:p>
            <a:pPr algn="ctr">
              <a:lnSpc>
                <a:spcPts val="2939"/>
              </a:lnSpc>
              <a:spcBef>
                <a:spcPct val="0"/>
              </a:spcBef>
            </a:pPr>
            <a:r>
              <a:rPr lang="en-US" b="true" sz="20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Supervisor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1375828" y="4344846"/>
            <a:ext cx="2355877" cy="1099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Miss.Akshi de silwa</a:t>
            </a:r>
          </a:p>
          <a:p>
            <a:pPr algn="ctr">
              <a:lnSpc>
                <a:spcPts val="2939"/>
              </a:lnSpc>
              <a:spcBef>
                <a:spcPct val="0"/>
              </a:spcBef>
            </a:pPr>
            <a:r>
              <a:rPr lang="en-US" b="true" sz="20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Co- Supervisor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2505346" y="8026291"/>
            <a:ext cx="1887269" cy="727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Nafeel SM</a:t>
            </a:r>
          </a:p>
          <a:p>
            <a:pPr algn="ctr">
              <a:lnSpc>
                <a:spcPts val="2939"/>
              </a:lnSpc>
              <a:spcBef>
                <a:spcPct val="0"/>
              </a:spcBef>
            </a:pPr>
            <a:r>
              <a:rPr lang="en-US" b="true" sz="20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Leader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3896914" y="8026291"/>
            <a:ext cx="1887269" cy="1099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Nanayakkara G.P.D.P</a:t>
            </a:r>
          </a:p>
          <a:p>
            <a:pPr algn="ctr">
              <a:lnSpc>
                <a:spcPts val="2939"/>
              </a:lnSpc>
              <a:spcBef>
                <a:spcPct val="0"/>
              </a:spcBef>
            </a:pPr>
            <a:r>
              <a:rPr lang="en-US" b="true" sz="20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Member 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33785" y="8306614"/>
            <a:ext cx="5170355" cy="2585177"/>
          </a:xfrm>
          <a:custGeom>
            <a:avLst/>
            <a:gdLst/>
            <a:ahLst/>
            <a:cxnLst/>
            <a:rect r="r" b="b" t="t" l="l"/>
            <a:pathLst>
              <a:path h="2585177" w="5170355">
                <a:moveTo>
                  <a:pt x="0" y="0"/>
                </a:moveTo>
                <a:lnTo>
                  <a:pt x="5170355" y="0"/>
                </a:lnTo>
                <a:lnTo>
                  <a:pt x="5170355" y="2585177"/>
                </a:lnTo>
                <a:lnTo>
                  <a:pt x="0" y="2585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3838669" y="-633792"/>
            <a:ext cx="6649967" cy="3324983"/>
          </a:xfrm>
          <a:custGeom>
            <a:avLst/>
            <a:gdLst/>
            <a:ahLst/>
            <a:cxnLst/>
            <a:rect r="r" b="b" t="t" l="l"/>
            <a:pathLst>
              <a:path h="3324983" w="6649967">
                <a:moveTo>
                  <a:pt x="0" y="3324984"/>
                </a:moveTo>
                <a:lnTo>
                  <a:pt x="6649966" y="3324984"/>
                </a:lnTo>
                <a:lnTo>
                  <a:pt x="6649966" y="0"/>
                </a:lnTo>
                <a:lnTo>
                  <a:pt x="0" y="0"/>
                </a:lnTo>
                <a:lnTo>
                  <a:pt x="0" y="33249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30600" y="-30861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13545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9655" y="-2382545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0">
            <a:off x="-1358079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681056" y="8559823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0"/>
                </a:moveTo>
                <a:lnTo>
                  <a:pt x="4161211" y="0"/>
                </a:lnTo>
                <a:lnTo>
                  <a:pt x="4161211" y="2078759"/>
                </a:lnTo>
                <a:lnTo>
                  <a:pt x="0" y="20787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0">
            <a:off x="17033021" y="-633792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2078760"/>
                </a:moveTo>
                <a:lnTo>
                  <a:pt x="4161212" y="2078760"/>
                </a:lnTo>
                <a:lnTo>
                  <a:pt x="4161212" y="0"/>
                </a:lnTo>
                <a:lnTo>
                  <a:pt x="0" y="0"/>
                </a:lnTo>
                <a:lnTo>
                  <a:pt x="0" y="2078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556463" y="1254468"/>
            <a:ext cx="13400250" cy="8842032"/>
          </a:xfrm>
          <a:custGeom>
            <a:avLst/>
            <a:gdLst/>
            <a:ahLst/>
            <a:cxnLst/>
            <a:rect r="r" b="b" t="t" l="l"/>
            <a:pathLst>
              <a:path h="8842032" w="13400250">
                <a:moveTo>
                  <a:pt x="0" y="0"/>
                </a:moveTo>
                <a:lnTo>
                  <a:pt x="13400250" y="0"/>
                </a:lnTo>
                <a:lnTo>
                  <a:pt x="13400250" y="8842032"/>
                </a:lnTo>
                <a:lnTo>
                  <a:pt x="0" y="8842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7286" t="0" r="-17286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023656" y="381343"/>
            <a:ext cx="10994585" cy="106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6999">
                <a:solidFill>
                  <a:srgbClr val="6AA839"/>
                </a:solidFill>
                <a:latin typeface="Luciole Bold"/>
                <a:ea typeface="Luciole Bold"/>
                <a:cs typeface="Luciole Bold"/>
                <a:sym typeface="Luciole Bold"/>
              </a:rPr>
              <a:t>COMPLETION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230600" y="-30861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59655" y="-2382545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-1358079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681056" y="8559823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0"/>
                </a:moveTo>
                <a:lnTo>
                  <a:pt x="4161211" y="0"/>
                </a:lnTo>
                <a:lnTo>
                  <a:pt x="4161211" y="2078759"/>
                </a:lnTo>
                <a:lnTo>
                  <a:pt x="0" y="20787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true" rot="0">
            <a:off x="17033021" y="-633792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2078760"/>
                </a:moveTo>
                <a:lnTo>
                  <a:pt x="4161212" y="2078760"/>
                </a:lnTo>
                <a:lnTo>
                  <a:pt x="4161212" y="0"/>
                </a:lnTo>
                <a:lnTo>
                  <a:pt x="0" y="0"/>
                </a:lnTo>
                <a:lnTo>
                  <a:pt x="0" y="207876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42055" y="1444968"/>
            <a:ext cx="11285456" cy="5927740"/>
          </a:xfrm>
          <a:custGeom>
            <a:avLst/>
            <a:gdLst/>
            <a:ahLst/>
            <a:cxnLst/>
            <a:rect r="r" b="b" t="t" l="l"/>
            <a:pathLst>
              <a:path h="5927740" w="11285456">
                <a:moveTo>
                  <a:pt x="0" y="0"/>
                </a:moveTo>
                <a:lnTo>
                  <a:pt x="11285457" y="0"/>
                </a:lnTo>
                <a:lnTo>
                  <a:pt x="11285457" y="5927740"/>
                </a:lnTo>
                <a:lnTo>
                  <a:pt x="0" y="59277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204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true" rot="0">
            <a:off x="-3838669" y="-633792"/>
            <a:ext cx="6649967" cy="3324983"/>
          </a:xfrm>
          <a:custGeom>
            <a:avLst/>
            <a:gdLst/>
            <a:ahLst/>
            <a:cxnLst/>
            <a:rect r="r" b="b" t="t" l="l"/>
            <a:pathLst>
              <a:path h="3324983" w="6649967">
                <a:moveTo>
                  <a:pt x="0" y="3324984"/>
                </a:moveTo>
                <a:lnTo>
                  <a:pt x="6649966" y="3324984"/>
                </a:lnTo>
                <a:lnTo>
                  <a:pt x="6649966" y="0"/>
                </a:lnTo>
                <a:lnTo>
                  <a:pt x="0" y="0"/>
                </a:lnTo>
                <a:lnTo>
                  <a:pt x="0" y="3324984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512156" y="2389472"/>
            <a:ext cx="10221629" cy="5508056"/>
          </a:xfrm>
          <a:custGeom>
            <a:avLst/>
            <a:gdLst/>
            <a:ahLst/>
            <a:cxnLst/>
            <a:rect r="r" b="b" t="t" l="l"/>
            <a:pathLst>
              <a:path h="5508056" w="10221629">
                <a:moveTo>
                  <a:pt x="0" y="0"/>
                </a:moveTo>
                <a:lnTo>
                  <a:pt x="10221629" y="0"/>
                </a:lnTo>
                <a:lnTo>
                  <a:pt x="10221629" y="5508056"/>
                </a:lnTo>
                <a:lnTo>
                  <a:pt x="0" y="55080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119216" y="4082085"/>
            <a:ext cx="11122760" cy="5517117"/>
          </a:xfrm>
          <a:custGeom>
            <a:avLst/>
            <a:gdLst/>
            <a:ahLst/>
            <a:cxnLst/>
            <a:rect r="r" b="b" t="t" l="l"/>
            <a:pathLst>
              <a:path h="5517117" w="11122760">
                <a:moveTo>
                  <a:pt x="0" y="0"/>
                </a:moveTo>
                <a:lnTo>
                  <a:pt x="11122760" y="0"/>
                </a:lnTo>
                <a:lnTo>
                  <a:pt x="11122760" y="5517118"/>
                </a:lnTo>
                <a:lnTo>
                  <a:pt x="0" y="55171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02" t="0" r="-9962" b="-9236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813545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733785" y="8306614"/>
            <a:ext cx="5170355" cy="2585177"/>
          </a:xfrm>
          <a:custGeom>
            <a:avLst/>
            <a:gdLst/>
            <a:ahLst/>
            <a:cxnLst/>
            <a:rect r="r" b="b" t="t" l="l"/>
            <a:pathLst>
              <a:path h="2585177" w="5170355">
                <a:moveTo>
                  <a:pt x="0" y="0"/>
                </a:moveTo>
                <a:lnTo>
                  <a:pt x="5170355" y="0"/>
                </a:lnTo>
                <a:lnTo>
                  <a:pt x="5170355" y="2585177"/>
                </a:lnTo>
                <a:lnTo>
                  <a:pt x="0" y="25851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023656" y="381343"/>
            <a:ext cx="10994585" cy="106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6999">
                <a:solidFill>
                  <a:srgbClr val="6AA839"/>
                </a:solidFill>
                <a:latin typeface="Luciole Bold"/>
                <a:ea typeface="Luciole Bold"/>
                <a:cs typeface="Luciole Bold"/>
                <a:sym typeface="Luciole Bold"/>
              </a:rPr>
              <a:t>COMPLETION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312727" y="9513478"/>
            <a:ext cx="6236709" cy="6484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08"/>
              </a:lnSpc>
              <a:spcBef>
                <a:spcPct val="0"/>
              </a:spcBef>
            </a:pPr>
            <a:r>
              <a:rPr lang="en-US" sz="3720" b="true">
                <a:solidFill>
                  <a:srgbClr val="6AA8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SHUKRI HM</a:t>
            </a:r>
            <a:r>
              <a:rPr lang="en-US" sz="3720">
                <a:solidFill>
                  <a:srgbClr val="6AA839"/>
                </a:solidFill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lang="en-US" sz="3720" b="true">
                <a:solidFill>
                  <a:srgbClr val="6AA8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IT21263026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33785" y="8306614"/>
            <a:ext cx="5170355" cy="2585177"/>
          </a:xfrm>
          <a:custGeom>
            <a:avLst/>
            <a:gdLst/>
            <a:ahLst/>
            <a:cxnLst/>
            <a:rect r="r" b="b" t="t" l="l"/>
            <a:pathLst>
              <a:path h="2585177" w="5170355">
                <a:moveTo>
                  <a:pt x="0" y="0"/>
                </a:moveTo>
                <a:lnTo>
                  <a:pt x="5170355" y="0"/>
                </a:lnTo>
                <a:lnTo>
                  <a:pt x="5170355" y="2585177"/>
                </a:lnTo>
                <a:lnTo>
                  <a:pt x="0" y="2585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3838669" y="-633792"/>
            <a:ext cx="6649967" cy="3324983"/>
          </a:xfrm>
          <a:custGeom>
            <a:avLst/>
            <a:gdLst/>
            <a:ahLst/>
            <a:cxnLst/>
            <a:rect r="r" b="b" t="t" l="l"/>
            <a:pathLst>
              <a:path h="3324983" w="6649967">
                <a:moveTo>
                  <a:pt x="0" y="3324984"/>
                </a:moveTo>
                <a:lnTo>
                  <a:pt x="6649966" y="3324984"/>
                </a:lnTo>
                <a:lnTo>
                  <a:pt x="6649966" y="0"/>
                </a:lnTo>
                <a:lnTo>
                  <a:pt x="0" y="0"/>
                </a:lnTo>
                <a:lnTo>
                  <a:pt x="0" y="33249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30600" y="-30861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13545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9655" y="-2382545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0">
            <a:off x="-1358079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681056" y="8559823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0"/>
                </a:moveTo>
                <a:lnTo>
                  <a:pt x="4161211" y="0"/>
                </a:lnTo>
                <a:lnTo>
                  <a:pt x="4161211" y="2078759"/>
                </a:lnTo>
                <a:lnTo>
                  <a:pt x="0" y="20787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0">
            <a:off x="17033021" y="-633792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2078760"/>
                </a:moveTo>
                <a:lnTo>
                  <a:pt x="4161212" y="2078760"/>
                </a:lnTo>
                <a:lnTo>
                  <a:pt x="4161212" y="0"/>
                </a:lnTo>
                <a:lnTo>
                  <a:pt x="0" y="0"/>
                </a:lnTo>
                <a:lnTo>
                  <a:pt x="0" y="2078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023656" y="405588"/>
            <a:ext cx="10994585" cy="106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6999">
                <a:solidFill>
                  <a:srgbClr val="6AA839"/>
                </a:solidFill>
                <a:latin typeface="Luciole Bold"/>
                <a:ea typeface="Luciole Bold"/>
                <a:cs typeface="Luciole Bold"/>
                <a:sym typeface="Luciole Bold"/>
              </a:rPr>
              <a:t>TECHNOLOGIES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037063" y="1627480"/>
            <a:ext cx="7278777" cy="880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099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General Environment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156606" y="2543352"/>
            <a:ext cx="3959744" cy="57630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85178" indent="-442589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Python</a:t>
            </a:r>
          </a:p>
          <a:p>
            <a:pPr algn="l" marL="885178" indent="-442589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Firebase API</a:t>
            </a:r>
          </a:p>
          <a:p>
            <a:pPr algn="l" marL="885178" indent="-442589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FireBase</a:t>
            </a:r>
          </a:p>
          <a:p>
            <a:pPr algn="l" marL="885178" indent="-442589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Arduino IDE</a:t>
            </a:r>
          </a:p>
          <a:p>
            <a:pPr algn="l" marL="885178" indent="-442589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Pycharm IDE</a:t>
            </a:r>
          </a:p>
          <a:p>
            <a:pPr algn="l">
              <a:lnSpc>
                <a:spcPts val="5739"/>
              </a:lnSpc>
            </a:pPr>
          </a:p>
          <a:p>
            <a:pPr algn="l">
              <a:lnSpc>
                <a:spcPts val="5739"/>
              </a:lnSpc>
            </a:pPr>
          </a:p>
          <a:p>
            <a:pPr algn="l">
              <a:lnSpc>
                <a:spcPts val="5739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6449213" y="6796406"/>
            <a:ext cx="5245281" cy="880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39"/>
              </a:lnSpc>
              <a:spcBef>
                <a:spcPct val="0"/>
              </a:spcBef>
            </a:pPr>
            <a:r>
              <a:rPr lang="en-US" sz="5099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Tools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156606" y="7867016"/>
            <a:ext cx="7470583" cy="21436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85178" indent="-442589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ESP32 Module</a:t>
            </a:r>
          </a:p>
          <a:p>
            <a:pPr algn="l" marL="885178" indent="-442589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Sensors(MPU 6050,DH 11)</a:t>
            </a:r>
          </a:p>
          <a:p>
            <a:pPr algn="l">
              <a:lnSpc>
                <a:spcPts val="5739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6312727" y="9513478"/>
            <a:ext cx="6236709" cy="6484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08"/>
              </a:lnSpc>
              <a:spcBef>
                <a:spcPct val="0"/>
              </a:spcBef>
            </a:pPr>
            <a:r>
              <a:rPr lang="en-US" sz="3720" b="true">
                <a:solidFill>
                  <a:srgbClr val="6AA8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SHUKRI HM</a:t>
            </a:r>
            <a:r>
              <a:rPr lang="en-US" sz="3720">
                <a:solidFill>
                  <a:srgbClr val="6AA839"/>
                </a:solidFill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lang="en-US" sz="3720" b="true">
                <a:solidFill>
                  <a:srgbClr val="6AA8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IT21263026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33785" y="8306614"/>
            <a:ext cx="5170355" cy="2585177"/>
          </a:xfrm>
          <a:custGeom>
            <a:avLst/>
            <a:gdLst/>
            <a:ahLst/>
            <a:cxnLst/>
            <a:rect r="r" b="b" t="t" l="l"/>
            <a:pathLst>
              <a:path h="2585177" w="5170355">
                <a:moveTo>
                  <a:pt x="0" y="0"/>
                </a:moveTo>
                <a:lnTo>
                  <a:pt x="5170355" y="0"/>
                </a:lnTo>
                <a:lnTo>
                  <a:pt x="5170355" y="2585177"/>
                </a:lnTo>
                <a:lnTo>
                  <a:pt x="0" y="2585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3838669" y="-633792"/>
            <a:ext cx="6649967" cy="3324983"/>
          </a:xfrm>
          <a:custGeom>
            <a:avLst/>
            <a:gdLst/>
            <a:ahLst/>
            <a:cxnLst/>
            <a:rect r="r" b="b" t="t" l="l"/>
            <a:pathLst>
              <a:path h="3324983" w="6649967">
                <a:moveTo>
                  <a:pt x="0" y="3324984"/>
                </a:moveTo>
                <a:lnTo>
                  <a:pt x="6649966" y="3324984"/>
                </a:lnTo>
                <a:lnTo>
                  <a:pt x="6649966" y="0"/>
                </a:lnTo>
                <a:lnTo>
                  <a:pt x="0" y="0"/>
                </a:lnTo>
                <a:lnTo>
                  <a:pt x="0" y="33249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30600" y="-30861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13545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9655" y="-2382545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0">
            <a:off x="-1358079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681056" y="8559823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0"/>
                </a:moveTo>
                <a:lnTo>
                  <a:pt x="4161211" y="0"/>
                </a:lnTo>
                <a:lnTo>
                  <a:pt x="4161211" y="2078759"/>
                </a:lnTo>
                <a:lnTo>
                  <a:pt x="0" y="20787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0">
            <a:off x="17033021" y="-633792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2078760"/>
                </a:moveTo>
                <a:lnTo>
                  <a:pt x="4161212" y="2078760"/>
                </a:lnTo>
                <a:lnTo>
                  <a:pt x="4161212" y="0"/>
                </a:lnTo>
                <a:lnTo>
                  <a:pt x="0" y="0"/>
                </a:lnTo>
                <a:lnTo>
                  <a:pt x="0" y="2078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933789" y="4314825"/>
            <a:ext cx="10994585" cy="871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b="true" sz="3199">
                <a:solidFill>
                  <a:srgbClr val="6AA839"/>
                </a:solidFill>
                <a:latin typeface="Luciole Bold"/>
                <a:ea typeface="Luciole Bold"/>
                <a:cs typeface="Luciole Bold"/>
                <a:sym typeface="Luciole Bold"/>
              </a:rPr>
              <a:t>NEURAL NETWORK-BASED CHATBOT FOR PERSONALIZED VEHICLE ADVICE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646708" y="1028700"/>
            <a:ext cx="10994585" cy="1063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6999">
                <a:solidFill>
                  <a:srgbClr val="6AA839"/>
                </a:solidFill>
                <a:latin typeface="Luciole Bold"/>
                <a:ea typeface="Luciole Bold"/>
                <a:cs typeface="Luciole Bold"/>
                <a:sym typeface="Luciole Bold"/>
              </a:rPr>
              <a:t>COMPONENT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312727" y="9513478"/>
            <a:ext cx="6236709" cy="648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08"/>
              </a:lnSpc>
              <a:spcBef>
                <a:spcPct val="0"/>
              </a:spcBef>
            </a:pPr>
            <a:r>
              <a:rPr lang="en-US" sz="3720">
                <a:solidFill>
                  <a:srgbClr val="6AA839"/>
                </a:solidFill>
                <a:latin typeface="Open Sans"/>
                <a:ea typeface="Open Sans"/>
                <a:cs typeface="Open Sans"/>
                <a:sym typeface="Open Sans"/>
              </a:rPr>
              <a:t>Ahlaan MI - IT21296550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33785" y="8306614"/>
            <a:ext cx="5170355" cy="2585177"/>
          </a:xfrm>
          <a:custGeom>
            <a:avLst/>
            <a:gdLst/>
            <a:ahLst/>
            <a:cxnLst/>
            <a:rect r="r" b="b" t="t" l="l"/>
            <a:pathLst>
              <a:path h="2585177" w="5170355">
                <a:moveTo>
                  <a:pt x="0" y="0"/>
                </a:moveTo>
                <a:lnTo>
                  <a:pt x="5170355" y="0"/>
                </a:lnTo>
                <a:lnTo>
                  <a:pt x="5170355" y="2585177"/>
                </a:lnTo>
                <a:lnTo>
                  <a:pt x="0" y="2585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3838669" y="-633792"/>
            <a:ext cx="6649967" cy="3324983"/>
          </a:xfrm>
          <a:custGeom>
            <a:avLst/>
            <a:gdLst/>
            <a:ahLst/>
            <a:cxnLst/>
            <a:rect r="r" b="b" t="t" l="l"/>
            <a:pathLst>
              <a:path h="3324983" w="6649967">
                <a:moveTo>
                  <a:pt x="0" y="3324984"/>
                </a:moveTo>
                <a:lnTo>
                  <a:pt x="6649966" y="3324984"/>
                </a:lnTo>
                <a:lnTo>
                  <a:pt x="6649966" y="0"/>
                </a:lnTo>
                <a:lnTo>
                  <a:pt x="0" y="0"/>
                </a:lnTo>
                <a:lnTo>
                  <a:pt x="0" y="33249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30600" y="-30861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13545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9655" y="-2382545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0">
            <a:off x="-1358079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681056" y="8559823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0"/>
                </a:moveTo>
                <a:lnTo>
                  <a:pt x="4161211" y="0"/>
                </a:lnTo>
                <a:lnTo>
                  <a:pt x="4161211" y="2078759"/>
                </a:lnTo>
                <a:lnTo>
                  <a:pt x="0" y="20787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0">
            <a:off x="17033021" y="-633792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2078760"/>
                </a:moveTo>
                <a:lnTo>
                  <a:pt x="4161212" y="2078760"/>
                </a:lnTo>
                <a:lnTo>
                  <a:pt x="4161212" y="0"/>
                </a:lnTo>
                <a:lnTo>
                  <a:pt x="0" y="0"/>
                </a:lnTo>
                <a:lnTo>
                  <a:pt x="0" y="2078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023656" y="381343"/>
            <a:ext cx="10994585" cy="194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6999">
                <a:solidFill>
                  <a:srgbClr val="6AA839"/>
                </a:solidFill>
                <a:latin typeface="Luciole Bold"/>
                <a:ea typeface="Luciole Bold"/>
                <a:cs typeface="Luciole Bold"/>
                <a:sym typeface="Luciole Bold"/>
              </a:rPr>
              <a:t>RESEARCH PROBLEM</a:t>
            </a:r>
          </a:p>
          <a:p>
            <a:pPr algn="ctr">
              <a:lnSpc>
                <a:spcPts val="6999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979732" y="4744691"/>
            <a:ext cx="14328536" cy="20237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41"/>
              </a:lnSpc>
            </a:pPr>
            <a:r>
              <a:rPr lang="en-US" sz="3886" b="true">
                <a:solidFill>
                  <a:srgbClr val="7373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How can we provide real-time, personalized vehicle advice through a neural network-based chatbot?​</a:t>
            </a:r>
          </a:p>
          <a:p>
            <a:pPr algn="ctr">
              <a:lnSpc>
                <a:spcPts val="5441"/>
              </a:lnSpc>
            </a:pP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33785" y="8306614"/>
            <a:ext cx="5170355" cy="2585177"/>
          </a:xfrm>
          <a:custGeom>
            <a:avLst/>
            <a:gdLst/>
            <a:ahLst/>
            <a:cxnLst/>
            <a:rect r="r" b="b" t="t" l="l"/>
            <a:pathLst>
              <a:path h="2585177" w="5170355">
                <a:moveTo>
                  <a:pt x="0" y="0"/>
                </a:moveTo>
                <a:lnTo>
                  <a:pt x="5170355" y="0"/>
                </a:lnTo>
                <a:lnTo>
                  <a:pt x="5170355" y="2585177"/>
                </a:lnTo>
                <a:lnTo>
                  <a:pt x="0" y="2585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3838669" y="-633792"/>
            <a:ext cx="6649967" cy="3324983"/>
          </a:xfrm>
          <a:custGeom>
            <a:avLst/>
            <a:gdLst/>
            <a:ahLst/>
            <a:cxnLst/>
            <a:rect r="r" b="b" t="t" l="l"/>
            <a:pathLst>
              <a:path h="3324983" w="6649967">
                <a:moveTo>
                  <a:pt x="0" y="3324984"/>
                </a:moveTo>
                <a:lnTo>
                  <a:pt x="6649966" y="3324984"/>
                </a:lnTo>
                <a:lnTo>
                  <a:pt x="6649966" y="0"/>
                </a:lnTo>
                <a:lnTo>
                  <a:pt x="0" y="0"/>
                </a:lnTo>
                <a:lnTo>
                  <a:pt x="0" y="33249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30600" y="-30861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13545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9655" y="-2382545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0">
            <a:off x="-1358079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681056" y="8559823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0"/>
                </a:moveTo>
                <a:lnTo>
                  <a:pt x="4161211" y="0"/>
                </a:lnTo>
                <a:lnTo>
                  <a:pt x="4161211" y="2078759"/>
                </a:lnTo>
                <a:lnTo>
                  <a:pt x="0" y="20787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0">
            <a:off x="17033021" y="-633792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2078760"/>
                </a:moveTo>
                <a:lnTo>
                  <a:pt x="4161212" y="2078760"/>
                </a:lnTo>
                <a:lnTo>
                  <a:pt x="4161212" y="0"/>
                </a:lnTo>
                <a:lnTo>
                  <a:pt x="0" y="0"/>
                </a:lnTo>
                <a:lnTo>
                  <a:pt x="0" y="2078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646708" y="381343"/>
            <a:ext cx="10994585" cy="106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6999">
                <a:solidFill>
                  <a:srgbClr val="6AA839"/>
                </a:solidFill>
                <a:latin typeface="Luciole Bold"/>
                <a:ea typeface="Luciole Bold"/>
                <a:cs typeface="Luciole Bold"/>
                <a:sym typeface="Luciole Bold"/>
              </a:rPr>
              <a:t>OBJECTIVE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985639" y="3132168"/>
            <a:ext cx="11250419" cy="976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b="true" sz="2799">
                <a:solidFill>
                  <a:srgbClr val="7373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Design and train a neural network-based chatbot using extensive vehicle-related data and scenarios.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985639" y="4299532"/>
            <a:ext cx="11566005" cy="2957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b="true" sz="2799">
                <a:solidFill>
                  <a:srgbClr val="7373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Integrate the chatbot with a vehicle advice system to offer seamless advice delivery. </a:t>
            </a:r>
          </a:p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b="true" sz="2799">
                <a:solidFill>
                  <a:srgbClr val="7373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Develop a user-friendly interface for easy interaction with the chatbot.</a:t>
            </a:r>
          </a:p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b="true" sz="2799">
                <a:solidFill>
                  <a:srgbClr val="7373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Test and optimize the chatbot to ensure accuracy and user satisfaction.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33785" y="8306614"/>
            <a:ext cx="5170355" cy="2585177"/>
          </a:xfrm>
          <a:custGeom>
            <a:avLst/>
            <a:gdLst/>
            <a:ahLst/>
            <a:cxnLst/>
            <a:rect r="r" b="b" t="t" l="l"/>
            <a:pathLst>
              <a:path h="2585177" w="5170355">
                <a:moveTo>
                  <a:pt x="0" y="0"/>
                </a:moveTo>
                <a:lnTo>
                  <a:pt x="5170355" y="0"/>
                </a:lnTo>
                <a:lnTo>
                  <a:pt x="5170355" y="2585177"/>
                </a:lnTo>
                <a:lnTo>
                  <a:pt x="0" y="2585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3838669" y="-633792"/>
            <a:ext cx="6649967" cy="3324983"/>
          </a:xfrm>
          <a:custGeom>
            <a:avLst/>
            <a:gdLst/>
            <a:ahLst/>
            <a:cxnLst/>
            <a:rect r="r" b="b" t="t" l="l"/>
            <a:pathLst>
              <a:path h="3324983" w="6649967">
                <a:moveTo>
                  <a:pt x="0" y="3324984"/>
                </a:moveTo>
                <a:lnTo>
                  <a:pt x="6649966" y="3324984"/>
                </a:lnTo>
                <a:lnTo>
                  <a:pt x="6649966" y="0"/>
                </a:lnTo>
                <a:lnTo>
                  <a:pt x="0" y="0"/>
                </a:lnTo>
                <a:lnTo>
                  <a:pt x="0" y="33249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30600" y="-30861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13545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9655" y="-2382545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0">
            <a:off x="-1358079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681056" y="8559823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0"/>
                </a:moveTo>
                <a:lnTo>
                  <a:pt x="4161211" y="0"/>
                </a:lnTo>
                <a:lnTo>
                  <a:pt x="4161211" y="2078759"/>
                </a:lnTo>
                <a:lnTo>
                  <a:pt x="0" y="20787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0">
            <a:off x="17033021" y="-633792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2078760"/>
                </a:moveTo>
                <a:lnTo>
                  <a:pt x="4161212" y="2078760"/>
                </a:lnTo>
                <a:lnTo>
                  <a:pt x="4161212" y="0"/>
                </a:lnTo>
                <a:lnTo>
                  <a:pt x="0" y="0"/>
                </a:lnTo>
                <a:lnTo>
                  <a:pt x="0" y="2078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033784" y="2691192"/>
            <a:ext cx="8220431" cy="6904661"/>
          </a:xfrm>
          <a:custGeom>
            <a:avLst/>
            <a:gdLst/>
            <a:ahLst/>
            <a:cxnLst/>
            <a:rect r="r" b="b" t="t" l="l"/>
            <a:pathLst>
              <a:path h="6904661" w="8220431">
                <a:moveTo>
                  <a:pt x="0" y="0"/>
                </a:moveTo>
                <a:lnTo>
                  <a:pt x="8220432" y="0"/>
                </a:lnTo>
                <a:lnTo>
                  <a:pt x="8220432" y="6904661"/>
                </a:lnTo>
                <a:lnTo>
                  <a:pt x="0" y="690466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023656" y="381343"/>
            <a:ext cx="10994585" cy="2835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6999">
                <a:solidFill>
                  <a:srgbClr val="6AA839"/>
                </a:solidFill>
                <a:latin typeface="Luciole Bold"/>
                <a:ea typeface="Luciole Bold"/>
                <a:cs typeface="Luciole Bold"/>
                <a:sym typeface="Luciole Bold"/>
              </a:rPr>
              <a:t>SYSTEM ARCHITECTURE </a:t>
            </a:r>
          </a:p>
          <a:p>
            <a:pPr algn="ctr">
              <a:lnSpc>
                <a:spcPts val="6999"/>
              </a:lnSpc>
            </a:pP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33785" y="8306614"/>
            <a:ext cx="5170355" cy="2585177"/>
          </a:xfrm>
          <a:custGeom>
            <a:avLst/>
            <a:gdLst/>
            <a:ahLst/>
            <a:cxnLst/>
            <a:rect r="r" b="b" t="t" l="l"/>
            <a:pathLst>
              <a:path h="2585177" w="5170355">
                <a:moveTo>
                  <a:pt x="0" y="0"/>
                </a:moveTo>
                <a:lnTo>
                  <a:pt x="5170355" y="0"/>
                </a:lnTo>
                <a:lnTo>
                  <a:pt x="5170355" y="2585177"/>
                </a:lnTo>
                <a:lnTo>
                  <a:pt x="0" y="2585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3838669" y="-633792"/>
            <a:ext cx="6649967" cy="3324983"/>
          </a:xfrm>
          <a:custGeom>
            <a:avLst/>
            <a:gdLst/>
            <a:ahLst/>
            <a:cxnLst/>
            <a:rect r="r" b="b" t="t" l="l"/>
            <a:pathLst>
              <a:path h="3324983" w="6649967">
                <a:moveTo>
                  <a:pt x="0" y="3324984"/>
                </a:moveTo>
                <a:lnTo>
                  <a:pt x="6649966" y="3324984"/>
                </a:lnTo>
                <a:lnTo>
                  <a:pt x="6649966" y="0"/>
                </a:lnTo>
                <a:lnTo>
                  <a:pt x="0" y="0"/>
                </a:lnTo>
                <a:lnTo>
                  <a:pt x="0" y="33249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30600" y="-30861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13545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9655" y="-2382545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0">
            <a:off x="-1358079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681056" y="8559823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0"/>
                </a:moveTo>
                <a:lnTo>
                  <a:pt x="4161211" y="0"/>
                </a:lnTo>
                <a:lnTo>
                  <a:pt x="4161211" y="2078759"/>
                </a:lnTo>
                <a:lnTo>
                  <a:pt x="0" y="20787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0">
            <a:off x="17033021" y="-633792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2078760"/>
                </a:moveTo>
                <a:lnTo>
                  <a:pt x="4161212" y="2078760"/>
                </a:lnTo>
                <a:lnTo>
                  <a:pt x="4161212" y="0"/>
                </a:lnTo>
                <a:lnTo>
                  <a:pt x="0" y="0"/>
                </a:lnTo>
                <a:lnTo>
                  <a:pt x="0" y="2078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023656" y="405588"/>
            <a:ext cx="10994585" cy="106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6999">
                <a:solidFill>
                  <a:srgbClr val="6AA839"/>
                </a:solidFill>
                <a:latin typeface="Luciole Bold"/>
                <a:ea typeface="Luciole Bold"/>
                <a:cs typeface="Luciole Bold"/>
                <a:sym typeface="Luciole Bold"/>
              </a:rPr>
              <a:t>TECHNOLOGIES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59655" y="2883967"/>
            <a:ext cx="7278777" cy="880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099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General Environment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79198" y="3799839"/>
            <a:ext cx="9514284" cy="64871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85178" indent="-442589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Python</a:t>
            </a:r>
          </a:p>
          <a:p>
            <a:pPr algn="l" marL="885178" indent="-442589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TensorFlow/Keras (Neural Network)</a:t>
            </a:r>
          </a:p>
          <a:p>
            <a:pPr algn="l" marL="885178" indent="-442589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Natural Language Toolkit (NLTK)</a:t>
            </a:r>
          </a:p>
          <a:p>
            <a:pPr algn="l" marL="885178" indent="-442589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Flask (Web API)</a:t>
            </a:r>
          </a:p>
          <a:p>
            <a:pPr algn="l" marL="885178" indent="-442589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JSON (Dataset Storage)</a:t>
            </a:r>
          </a:p>
          <a:p>
            <a:pPr algn="l">
              <a:lnSpc>
                <a:spcPts val="5739"/>
              </a:lnSpc>
            </a:pPr>
          </a:p>
          <a:p>
            <a:pPr algn="l">
              <a:lnSpc>
                <a:spcPts val="5739"/>
              </a:lnSpc>
            </a:pPr>
          </a:p>
          <a:p>
            <a:pPr algn="l">
              <a:lnSpc>
                <a:spcPts val="5739"/>
              </a:lnSpc>
            </a:pPr>
          </a:p>
          <a:p>
            <a:pPr algn="l">
              <a:lnSpc>
                <a:spcPts val="5739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9520949" y="2883967"/>
            <a:ext cx="7278777" cy="880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099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Machine Learning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053400" y="4180256"/>
            <a:ext cx="9351913" cy="35915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85178" indent="-442589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Neural Networks</a:t>
            </a:r>
          </a:p>
          <a:p>
            <a:pPr algn="l" marL="885178" indent="-442589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NLP (Natural Language Processing)</a:t>
            </a:r>
          </a:p>
          <a:p>
            <a:pPr algn="l" marL="885178" indent="-442589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WordNet Lemmatizer</a:t>
            </a:r>
          </a:p>
          <a:p>
            <a:pPr algn="l" marL="885178" indent="-442589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Bag of Words Model</a:t>
            </a:r>
          </a:p>
          <a:p>
            <a:pPr algn="l">
              <a:lnSpc>
                <a:spcPts val="5739"/>
              </a:lnSpc>
            </a:pP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33785" y="8306614"/>
            <a:ext cx="5170355" cy="2585177"/>
          </a:xfrm>
          <a:custGeom>
            <a:avLst/>
            <a:gdLst/>
            <a:ahLst/>
            <a:cxnLst/>
            <a:rect r="r" b="b" t="t" l="l"/>
            <a:pathLst>
              <a:path h="2585177" w="5170355">
                <a:moveTo>
                  <a:pt x="0" y="0"/>
                </a:moveTo>
                <a:lnTo>
                  <a:pt x="5170355" y="0"/>
                </a:lnTo>
                <a:lnTo>
                  <a:pt x="5170355" y="2585177"/>
                </a:lnTo>
                <a:lnTo>
                  <a:pt x="0" y="2585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3838669" y="-633792"/>
            <a:ext cx="6649967" cy="3324983"/>
          </a:xfrm>
          <a:custGeom>
            <a:avLst/>
            <a:gdLst/>
            <a:ahLst/>
            <a:cxnLst/>
            <a:rect r="r" b="b" t="t" l="l"/>
            <a:pathLst>
              <a:path h="3324983" w="6649967">
                <a:moveTo>
                  <a:pt x="0" y="3324984"/>
                </a:moveTo>
                <a:lnTo>
                  <a:pt x="6649966" y="3324984"/>
                </a:lnTo>
                <a:lnTo>
                  <a:pt x="6649966" y="0"/>
                </a:lnTo>
                <a:lnTo>
                  <a:pt x="0" y="0"/>
                </a:lnTo>
                <a:lnTo>
                  <a:pt x="0" y="33249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30600" y="-30861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13545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9655" y="-2382545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0">
            <a:off x="-1358079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681056" y="8559823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0"/>
                </a:moveTo>
                <a:lnTo>
                  <a:pt x="4161211" y="0"/>
                </a:lnTo>
                <a:lnTo>
                  <a:pt x="4161211" y="2078759"/>
                </a:lnTo>
                <a:lnTo>
                  <a:pt x="0" y="20787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0">
            <a:off x="17033021" y="-633792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2078760"/>
                </a:moveTo>
                <a:lnTo>
                  <a:pt x="4161212" y="2078760"/>
                </a:lnTo>
                <a:lnTo>
                  <a:pt x="4161212" y="0"/>
                </a:lnTo>
                <a:lnTo>
                  <a:pt x="0" y="0"/>
                </a:lnTo>
                <a:lnTo>
                  <a:pt x="0" y="2078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023656" y="405588"/>
            <a:ext cx="10994585" cy="106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6999">
                <a:solidFill>
                  <a:srgbClr val="6AA839"/>
                </a:solidFill>
                <a:latin typeface="Luciole Bold"/>
                <a:ea typeface="Luciole Bold"/>
                <a:cs typeface="Luciole Bold"/>
                <a:sym typeface="Luciole Bold"/>
              </a:rPr>
              <a:t>DATASET COLLECTION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0" y="2771139"/>
            <a:ext cx="18288000" cy="35915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85178" indent="-442589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Collected data from experienced vehicle mechanics through in-person interviews.</a:t>
            </a:r>
          </a:p>
          <a:p>
            <a:pPr algn="l" marL="885178" indent="-442589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Built a real-world dataset for accurate automobile troubleshooting and recommendations.</a:t>
            </a:r>
          </a:p>
          <a:p>
            <a:pPr algn="l">
              <a:lnSpc>
                <a:spcPts val="5739"/>
              </a:lnSpc>
            </a:pP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33785" y="8306614"/>
            <a:ext cx="5170355" cy="2585177"/>
          </a:xfrm>
          <a:custGeom>
            <a:avLst/>
            <a:gdLst/>
            <a:ahLst/>
            <a:cxnLst/>
            <a:rect r="r" b="b" t="t" l="l"/>
            <a:pathLst>
              <a:path h="2585177" w="5170355">
                <a:moveTo>
                  <a:pt x="0" y="0"/>
                </a:moveTo>
                <a:lnTo>
                  <a:pt x="5170355" y="0"/>
                </a:lnTo>
                <a:lnTo>
                  <a:pt x="5170355" y="2585177"/>
                </a:lnTo>
                <a:lnTo>
                  <a:pt x="0" y="2585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3838669" y="-633792"/>
            <a:ext cx="6649967" cy="3324983"/>
          </a:xfrm>
          <a:custGeom>
            <a:avLst/>
            <a:gdLst/>
            <a:ahLst/>
            <a:cxnLst/>
            <a:rect r="r" b="b" t="t" l="l"/>
            <a:pathLst>
              <a:path h="3324983" w="6649967">
                <a:moveTo>
                  <a:pt x="0" y="3324984"/>
                </a:moveTo>
                <a:lnTo>
                  <a:pt x="6649966" y="3324984"/>
                </a:lnTo>
                <a:lnTo>
                  <a:pt x="6649966" y="0"/>
                </a:lnTo>
                <a:lnTo>
                  <a:pt x="0" y="0"/>
                </a:lnTo>
                <a:lnTo>
                  <a:pt x="0" y="33249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30600" y="-30861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13545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9655" y="-2382545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0">
            <a:off x="-1358079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681056" y="8559823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0"/>
                </a:moveTo>
                <a:lnTo>
                  <a:pt x="4161211" y="0"/>
                </a:lnTo>
                <a:lnTo>
                  <a:pt x="4161211" y="2078759"/>
                </a:lnTo>
                <a:lnTo>
                  <a:pt x="0" y="20787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0">
            <a:off x="17033021" y="-633792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2078760"/>
                </a:moveTo>
                <a:lnTo>
                  <a:pt x="4161212" y="2078760"/>
                </a:lnTo>
                <a:lnTo>
                  <a:pt x="4161212" y="0"/>
                </a:lnTo>
                <a:lnTo>
                  <a:pt x="0" y="0"/>
                </a:lnTo>
                <a:lnTo>
                  <a:pt x="0" y="2078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190776" y="2614992"/>
            <a:ext cx="16097224" cy="50393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85178" indent="-442589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Enhance and refine the dataset for improved performance.</a:t>
            </a:r>
          </a:p>
          <a:p>
            <a:pPr algn="l">
              <a:lnSpc>
                <a:spcPts val="5739"/>
              </a:lnSpc>
            </a:pPr>
          </a:p>
          <a:p>
            <a:pPr algn="l" marL="885178" indent="-442589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Develop a user-friendly and intuitive UI.</a:t>
            </a:r>
          </a:p>
          <a:p>
            <a:pPr algn="l">
              <a:lnSpc>
                <a:spcPts val="5739"/>
              </a:lnSpc>
            </a:pPr>
          </a:p>
          <a:p>
            <a:pPr algn="l" marL="885178" indent="-442589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Implement voice integration for the chatbot to ensure s</a:t>
            </a:r>
            <a:r>
              <a:rPr lang="en-US" sz="4099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afe usage while driving.</a:t>
            </a:r>
          </a:p>
          <a:p>
            <a:pPr algn="l">
              <a:lnSpc>
                <a:spcPts val="5739"/>
              </a:lnSpc>
            </a:pP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8510404" y="4587503"/>
            <a:ext cx="6749764" cy="5011699"/>
          </a:xfrm>
          <a:custGeom>
            <a:avLst/>
            <a:gdLst/>
            <a:ahLst/>
            <a:cxnLst/>
            <a:rect r="r" b="b" t="t" l="l"/>
            <a:pathLst>
              <a:path h="5011699" w="6749764">
                <a:moveTo>
                  <a:pt x="0" y="0"/>
                </a:moveTo>
                <a:lnTo>
                  <a:pt x="6749764" y="0"/>
                </a:lnTo>
                <a:lnTo>
                  <a:pt x="6749764" y="5011700"/>
                </a:lnTo>
                <a:lnTo>
                  <a:pt x="0" y="50117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14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023656" y="381343"/>
            <a:ext cx="10994585" cy="194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6999">
                <a:solidFill>
                  <a:srgbClr val="6AA839"/>
                </a:solidFill>
                <a:latin typeface="Luciole Bold"/>
                <a:ea typeface="Luciole Bold"/>
                <a:cs typeface="Luciole Bold"/>
                <a:sym typeface="Luciole Bold"/>
              </a:rPr>
              <a:t>FUTURE CHECKLIST FROM PP1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733785" y="8306614"/>
            <a:ext cx="5170355" cy="2585177"/>
          </a:xfrm>
          <a:custGeom>
            <a:avLst/>
            <a:gdLst/>
            <a:ahLst/>
            <a:cxnLst/>
            <a:rect r="r" b="b" t="t" l="l"/>
            <a:pathLst>
              <a:path h="2585177" w="5170355">
                <a:moveTo>
                  <a:pt x="0" y="0"/>
                </a:moveTo>
                <a:lnTo>
                  <a:pt x="5170355" y="0"/>
                </a:lnTo>
                <a:lnTo>
                  <a:pt x="5170355" y="2585177"/>
                </a:lnTo>
                <a:lnTo>
                  <a:pt x="0" y="25851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-3838669" y="-633792"/>
            <a:ext cx="6649967" cy="3324983"/>
          </a:xfrm>
          <a:custGeom>
            <a:avLst/>
            <a:gdLst/>
            <a:ahLst/>
            <a:cxnLst/>
            <a:rect r="r" b="b" t="t" l="l"/>
            <a:pathLst>
              <a:path h="3324983" w="6649967">
                <a:moveTo>
                  <a:pt x="0" y="3324984"/>
                </a:moveTo>
                <a:lnTo>
                  <a:pt x="6649966" y="3324984"/>
                </a:lnTo>
                <a:lnTo>
                  <a:pt x="6649966" y="0"/>
                </a:lnTo>
                <a:lnTo>
                  <a:pt x="0" y="0"/>
                </a:lnTo>
                <a:lnTo>
                  <a:pt x="0" y="332498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230600" y="-30861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813545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59655" y="-2382545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true" rot="0">
            <a:off x="-1358079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2681056" y="8559823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0"/>
                </a:moveTo>
                <a:lnTo>
                  <a:pt x="4161211" y="0"/>
                </a:lnTo>
                <a:lnTo>
                  <a:pt x="4161211" y="2078759"/>
                </a:lnTo>
                <a:lnTo>
                  <a:pt x="0" y="20787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true" rot="0">
            <a:off x="17033021" y="-633792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2078760"/>
                </a:moveTo>
                <a:lnTo>
                  <a:pt x="4161212" y="2078760"/>
                </a:lnTo>
                <a:lnTo>
                  <a:pt x="4161212" y="0"/>
                </a:lnTo>
                <a:lnTo>
                  <a:pt x="0" y="0"/>
                </a:lnTo>
                <a:lnTo>
                  <a:pt x="0" y="207876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023656" y="405588"/>
            <a:ext cx="10994585" cy="106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6999">
                <a:solidFill>
                  <a:srgbClr val="6AA839"/>
                </a:solidFill>
                <a:latin typeface="Luciole Bold"/>
                <a:ea typeface="Luciole Bold"/>
                <a:cs typeface="Luciole Bold"/>
                <a:sym typeface="Luciole Bold"/>
              </a:rPr>
              <a:t>INTRODUCTION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818175" y="2624517"/>
            <a:ext cx="15699156" cy="1287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 b="true">
                <a:solidFill>
                  <a:srgbClr val="7373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The automotive industry is evolving with IoT and AI technologies.</a:t>
            </a:r>
          </a:p>
          <a:p>
            <a:pPr algn="l">
              <a:lnSpc>
                <a:spcPts val="5179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2811297" y="4416894"/>
            <a:ext cx="12625181" cy="416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698" indent="-323849" lvl="1">
              <a:lnSpc>
                <a:spcPts val="4199"/>
              </a:lnSpc>
              <a:buFont typeface="Arial"/>
              <a:buChar char="•"/>
            </a:pPr>
            <a:r>
              <a:rPr lang="en-US" b="true" sz="2999">
                <a:solidFill>
                  <a:srgbClr val="7373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Accurate vehicle tracking remains a critical challenge.</a:t>
            </a:r>
          </a:p>
          <a:p>
            <a:pPr algn="l">
              <a:lnSpc>
                <a:spcPts val="4199"/>
              </a:lnSpc>
            </a:pPr>
          </a:p>
          <a:p>
            <a:pPr algn="l" marL="647698" indent="-323849" lvl="1">
              <a:lnSpc>
                <a:spcPts val="4199"/>
              </a:lnSpc>
              <a:buFont typeface="Arial"/>
              <a:buChar char="•"/>
            </a:pPr>
            <a:r>
              <a:rPr lang="en-US" b="true" sz="2999">
                <a:solidFill>
                  <a:srgbClr val="7373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Predictive maintenance is needed to reduce downtime.</a:t>
            </a:r>
          </a:p>
          <a:p>
            <a:pPr algn="l">
              <a:lnSpc>
                <a:spcPts val="4199"/>
              </a:lnSpc>
            </a:pPr>
          </a:p>
          <a:p>
            <a:pPr algn="l" marL="647698" indent="-323849" lvl="1">
              <a:lnSpc>
                <a:spcPts val="4199"/>
              </a:lnSpc>
              <a:buFont typeface="Arial"/>
              <a:buChar char="•"/>
            </a:pPr>
            <a:r>
              <a:rPr lang="en-US" b="true" sz="2999">
                <a:solidFill>
                  <a:srgbClr val="7373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Personalized vehicle advice can enhance user satisfaction.</a:t>
            </a:r>
          </a:p>
          <a:p>
            <a:pPr algn="l">
              <a:lnSpc>
                <a:spcPts val="4199"/>
              </a:lnSpc>
            </a:pPr>
          </a:p>
          <a:p>
            <a:pPr algn="l" marL="647698" indent="-323849" lvl="1">
              <a:lnSpc>
                <a:spcPts val="4199"/>
              </a:lnSpc>
              <a:buFont typeface="Arial"/>
              <a:buChar char="•"/>
            </a:pPr>
            <a:r>
              <a:rPr lang="en-US" b="true" sz="2999">
                <a:solidFill>
                  <a:srgbClr val="7373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Effective parts recommendations require better data analysis.</a:t>
            </a:r>
          </a:p>
          <a:p>
            <a:pPr algn="l">
              <a:lnSpc>
                <a:spcPts val="4199"/>
              </a:lnSpc>
            </a:pP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33785" y="8306614"/>
            <a:ext cx="5170355" cy="2585177"/>
          </a:xfrm>
          <a:custGeom>
            <a:avLst/>
            <a:gdLst/>
            <a:ahLst/>
            <a:cxnLst/>
            <a:rect r="r" b="b" t="t" l="l"/>
            <a:pathLst>
              <a:path h="2585177" w="5170355">
                <a:moveTo>
                  <a:pt x="0" y="0"/>
                </a:moveTo>
                <a:lnTo>
                  <a:pt x="5170355" y="0"/>
                </a:lnTo>
                <a:lnTo>
                  <a:pt x="5170355" y="2585177"/>
                </a:lnTo>
                <a:lnTo>
                  <a:pt x="0" y="2585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3838669" y="-633792"/>
            <a:ext cx="6649967" cy="3324983"/>
          </a:xfrm>
          <a:custGeom>
            <a:avLst/>
            <a:gdLst/>
            <a:ahLst/>
            <a:cxnLst/>
            <a:rect r="r" b="b" t="t" l="l"/>
            <a:pathLst>
              <a:path h="3324983" w="6649967">
                <a:moveTo>
                  <a:pt x="0" y="3324984"/>
                </a:moveTo>
                <a:lnTo>
                  <a:pt x="6649966" y="3324984"/>
                </a:lnTo>
                <a:lnTo>
                  <a:pt x="6649966" y="0"/>
                </a:lnTo>
                <a:lnTo>
                  <a:pt x="0" y="0"/>
                </a:lnTo>
                <a:lnTo>
                  <a:pt x="0" y="33249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30600" y="-30861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13545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9655" y="-2382545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0">
            <a:off x="-1358079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681056" y="8559823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0"/>
                </a:moveTo>
                <a:lnTo>
                  <a:pt x="4161211" y="0"/>
                </a:lnTo>
                <a:lnTo>
                  <a:pt x="4161211" y="2078759"/>
                </a:lnTo>
                <a:lnTo>
                  <a:pt x="0" y="20787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0">
            <a:off x="17033021" y="-633792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2078760"/>
                </a:moveTo>
                <a:lnTo>
                  <a:pt x="4161212" y="2078760"/>
                </a:lnTo>
                <a:lnTo>
                  <a:pt x="4161212" y="0"/>
                </a:lnTo>
                <a:lnTo>
                  <a:pt x="0" y="0"/>
                </a:lnTo>
                <a:lnTo>
                  <a:pt x="0" y="2078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451643" y="1893158"/>
            <a:ext cx="13419303" cy="8034808"/>
          </a:xfrm>
          <a:custGeom>
            <a:avLst/>
            <a:gdLst/>
            <a:ahLst/>
            <a:cxnLst/>
            <a:rect r="r" b="b" t="t" l="l"/>
            <a:pathLst>
              <a:path h="8034808" w="13419303">
                <a:moveTo>
                  <a:pt x="0" y="0"/>
                </a:moveTo>
                <a:lnTo>
                  <a:pt x="13419302" y="0"/>
                </a:lnTo>
                <a:lnTo>
                  <a:pt x="13419302" y="8034808"/>
                </a:lnTo>
                <a:lnTo>
                  <a:pt x="0" y="80348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023656" y="381343"/>
            <a:ext cx="10994585" cy="106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6999">
                <a:solidFill>
                  <a:srgbClr val="6AA839"/>
                </a:solidFill>
                <a:latin typeface="Luciole Bold"/>
                <a:ea typeface="Luciole Bold"/>
                <a:cs typeface="Luciole Bold"/>
                <a:sym typeface="Luciole Bold"/>
              </a:rPr>
              <a:t>COMPLETION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AA83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742934" y="4023050"/>
            <a:ext cx="9545066" cy="6263950"/>
          </a:xfrm>
          <a:custGeom>
            <a:avLst/>
            <a:gdLst/>
            <a:ahLst/>
            <a:cxnLst/>
            <a:rect r="r" b="b" t="t" l="l"/>
            <a:pathLst>
              <a:path h="6263950" w="9545066">
                <a:moveTo>
                  <a:pt x="0" y="0"/>
                </a:moveTo>
                <a:lnTo>
                  <a:pt x="9545066" y="0"/>
                </a:lnTo>
                <a:lnTo>
                  <a:pt x="9545066" y="6263950"/>
                </a:lnTo>
                <a:lnTo>
                  <a:pt x="0" y="62639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122643"/>
            <a:ext cx="17030338" cy="14198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b="true" sz="40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Provide personalized automobile part recommendation G.P.D.P.Nanayakkara (IT21159862 )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33582" y="1642973"/>
            <a:ext cx="5970980" cy="8698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77"/>
              </a:lnSpc>
              <a:spcBef>
                <a:spcPct val="0"/>
              </a:spcBef>
            </a:pPr>
            <a:r>
              <a:rPr lang="en-US" sz="326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•In the rapidly evolving automobile industry, providing personalized recommendations for automobile parts is crucial for enhancing customer satisfaction</a:t>
            </a:r>
          </a:p>
          <a:p>
            <a:pPr algn="ctr">
              <a:lnSpc>
                <a:spcPts val="4577"/>
              </a:lnSpc>
              <a:spcBef>
                <a:spcPct val="0"/>
              </a:spcBef>
            </a:pPr>
            <a:r>
              <a:rPr lang="en-US" sz="326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6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Aspects</a:t>
            </a:r>
          </a:p>
          <a:p>
            <a:pPr algn="ctr">
              <a:lnSpc>
                <a:spcPts val="4577"/>
              </a:lnSpc>
              <a:spcBef>
                <a:spcPct val="0"/>
              </a:spcBef>
            </a:pPr>
            <a:r>
              <a:rPr lang="en-US" sz="326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1.Data Collection</a:t>
            </a:r>
          </a:p>
          <a:p>
            <a:pPr algn="ctr">
              <a:lnSpc>
                <a:spcPts val="4577"/>
              </a:lnSpc>
              <a:spcBef>
                <a:spcPct val="0"/>
              </a:spcBef>
            </a:pPr>
            <a:r>
              <a:rPr lang="en-US" sz="326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Introduction</a:t>
            </a:r>
          </a:p>
          <a:p>
            <a:pPr algn="ctr">
              <a:lnSpc>
                <a:spcPts val="4577"/>
              </a:lnSpc>
              <a:spcBef>
                <a:spcPct val="0"/>
              </a:spcBef>
            </a:pPr>
            <a:r>
              <a:rPr lang="en-US" sz="326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2.NLP Implementation</a:t>
            </a:r>
          </a:p>
          <a:p>
            <a:pPr algn="ctr">
              <a:lnSpc>
                <a:spcPts val="4577"/>
              </a:lnSpc>
              <a:spcBef>
                <a:spcPct val="0"/>
              </a:spcBef>
            </a:pPr>
            <a:r>
              <a:rPr lang="en-US" sz="326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3.Sentiment Analysis. </a:t>
            </a:r>
          </a:p>
          <a:p>
            <a:pPr algn="ctr">
              <a:lnSpc>
                <a:spcPts val="4577"/>
              </a:lnSpc>
              <a:spcBef>
                <a:spcPct val="0"/>
              </a:spcBef>
            </a:pPr>
            <a:r>
              <a:rPr lang="en-US" sz="326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4.Recommendation System Development</a:t>
            </a:r>
          </a:p>
          <a:p>
            <a:pPr algn="ctr">
              <a:lnSpc>
                <a:spcPts val="4577"/>
              </a:lnSpc>
              <a:spcBef>
                <a:spcPct val="0"/>
              </a:spcBef>
            </a:pPr>
            <a:r>
              <a:rPr lang="en-US" sz="326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5.System Testing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33785" y="8306614"/>
            <a:ext cx="5170355" cy="2585177"/>
          </a:xfrm>
          <a:custGeom>
            <a:avLst/>
            <a:gdLst/>
            <a:ahLst/>
            <a:cxnLst/>
            <a:rect r="r" b="b" t="t" l="l"/>
            <a:pathLst>
              <a:path h="2585177" w="5170355">
                <a:moveTo>
                  <a:pt x="0" y="0"/>
                </a:moveTo>
                <a:lnTo>
                  <a:pt x="5170355" y="0"/>
                </a:lnTo>
                <a:lnTo>
                  <a:pt x="5170355" y="2585177"/>
                </a:lnTo>
                <a:lnTo>
                  <a:pt x="0" y="2585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3838669" y="-633792"/>
            <a:ext cx="6649967" cy="3324983"/>
          </a:xfrm>
          <a:custGeom>
            <a:avLst/>
            <a:gdLst/>
            <a:ahLst/>
            <a:cxnLst/>
            <a:rect r="r" b="b" t="t" l="l"/>
            <a:pathLst>
              <a:path h="3324983" w="6649967">
                <a:moveTo>
                  <a:pt x="0" y="3324984"/>
                </a:moveTo>
                <a:lnTo>
                  <a:pt x="6649966" y="3324984"/>
                </a:lnTo>
                <a:lnTo>
                  <a:pt x="6649966" y="0"/>
                </a:lnTo>
                <a:lnTo>
                  <a:pt x="0" y="0"/>
                </a:lnTo>
                <a:lnTo>
                  <a:pt x="0" y="33249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30600" y="-30861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13545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9655" y="-2382545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0">
            <a:off x="-1358079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681056" y="8559823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0"/>
                </a:moveTo>
                <a:lnTo>
                  <a:pt x="4161211" y="0"/>
                </a:lnTo>
                <a:lnTo>
                  <a:pt x="4161211" y="2078759"/>
                </a:lnTo>
                <a:lnTo>
                  <a:pt x="0" y="20787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0">
            <a:off x="17033021" y="-633792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2078760"/>
                </a:moveTo>
                <a:lnTo>
                  <a:pt x="4161212" y="2078760"/>
                </a:lnTo>
                <a:lnTo>
                  <a:pt x="4161212" y="0"/>
                </a:lnTo>
                <a:lnTo>
                  <a:pt x="0" y="0"/>
                </a:lnTo>
                <a:lnTo>
                  <a:pt x="0" y="2078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023656" y="381343"/>
            <a:ext cx="10994585" cy="19495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6999">
                <a:solidFill>
                  <a:srgbClr val="6AA839"/>
                </a:solidFill>
                <a:latin typeface="Luciole Bold"/>
                <a:ea typeface="Luciole Bold"/>
                <a:cs typeface="Luciole Bold"/>
                <a:sym typeface="Luciole Bold"/>
              </a:rPr>
              <a:t>RESEARCH PROBLEM</a:t>
            </a:r>
          </a:p>
          <a:p>
            <a:pPr algn="ctr">
              <a:lnSpc>
                <a:spcPts val="6999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761677" y="3586685"/>
            <a:ext cx="14328536" cy="33879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41"/>
              </a:lnSpc>
            </a:pPr>
            <a:r>
              <a:rPr lang="en-US" sz="3886" b="true">
                <a:solidFill>
                  <a:srgbClr val="7373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How can we develop a system that accurately recommends automobile parts based on individual preferences and experiences as captured through customer reviews and feedback?</a:t>
            </a:r>
          </a:p>
          <a:p>
            <a:pPr algn="ctr">
              <a:lnSpc>
                <a:spcPts val="5441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3700381" y="9513478"/>
            <a:ext cx="9496489" cy="648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08"/>
              </a:lnSpc>
              <a:spcBef>
                <a:spcPct val="0"/>
              </a:spcBef>
            </a:pPr>
            <a:r>
              <a:rPr lang="en-US" sz="3720">
                <a:solidFill>
                  <a:srgbClr val="6AA839"/>
                </a:solidFill>
                <a:latin typeface="Open Sans"/>
                <a:ea typeface="Open Sans"/>
                <a:cs typeface="Open Sans"/>
                <a:sym typeface="Open Sans"/>
              </a:rPr>
              <a:t>NANAYAKKARA G.P.D.P. - IT21159862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646708" y="381343"/>
            <a:ext cx="10994585" cy="106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6999">
                <a:solidFill>
                  <a:srgbClr val="6AA839"/>
                </a:solidFill>
                <a:latin typeface="Luciole Bold"/>
                <a:ea typeface="Luciole Bold"/>
                <a:cs typeface="Luciole Bold"/>
                <a:sym typeface="Luciole Bold"/>
              </a:rPr>
              <a:t>OBJECTIVE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985639" y="3132168"/>
            <a:ext cx="11250419" cy="3948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b="true" sz="2799">
                <a:solidFill>
                  <a:srgbClr val="7373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Apply Natural Languange processing ( NLP ) techniques to process and analyze the gathered customerreviews.</a:t>
            </a:r>
          </a:p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b="true" sz="2799">
                <a:solidFill>
                  <a:srgbClr val="7373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Utilize TexBlob , Python library, for performing sentiment analysis on the customer feedback to determine the sentiment poarity </a:t>
            </a:r>
          </a:p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b="true" sz="2799">
                <a:solidFill>
                  <a:srgbClr val="7373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Develop a Recommendation Engine</a:t>
            </a:r>
          </a:p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b="true" sz="2799">
                <a:solidFill>
                  <a:srgbClr val="7373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Test and refine the system </a:t>
            </a:r>
          </a:p>
          <a:p>
            <a:pPr algn="l">
              <a:lnSpc>
                <a:spcPts val="3919"/>
              </a:lnSpc>
            </a:pP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493371" y="2579527"/>
            <a:ext cx="11301259" cy="5127946"/>
          </a:xfrm>
          <a:custGeom>
            <a:avLst/>
            <a:gdLst/>
            <a:ahLst/>
            <a:cxnLst/>
            <a:rect r="r" b="b" t="t" l="l"/>
            <a:pathLst>
              <a:path h="5127946" w="11301259">
                <a:moveTo>
                  <a:pt x="0" y="0"/>
                </a:moveTo>
                <a:lnTo>
                  <a:pt x="11301258" y="0"/>
                </a:lnTo>
                <a:lnTo>
                  <a:pt x="11301258" y="5127946"/>
                </a:lnTo>
                <a:lnTo>
                  <a:pt x="0" y="51279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646708" y="381343"/>
            <a:ext cx="10994585" cy="194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6999">
                <a:solidFill>
                  <a:srgbClr val="6AA839"/>
                </a:solidFill>
                <a:latin typeface="Luciole Bold"/>
                <a:ea typeface="Luciole Bold"/>
                <a:cs typeface="Luciole Bold"/>
                <a:sym typeface="Luciole Bold"/>
              </a:rPr>
              <a:t>TECHNOLOGIES</a:t>
            </a:r>
          </a:p>
          <a:p>
            <a:pPr algn="ctr">
              <a:lnSpc>
                <a:spcPts val="6999"/>
              </a:lnSpc>
            </a:pP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33785" y="8306614"/>
            <a:ext cx="5170355" cy="2585177"/>
          </a:xfrm>
          <a:custGeom>
            <a:avLst/>
            <a:gdLst/>
            <a:ahLst/>
            <a:cxnLst/>
            <a:rect r="r" b="b" t="t" l="l"/>
            <a:pathLst>
              <a:path h="2585177" w="5170355">
                <a:moveTo>
                  <a:pt x="0" y="0"/>
                </a:moveTo>
                <a:lnTo>
                  <a:pt x="5170355" y="0"/>
                </a:lnTo>
                <a:lnTo>
                  <a:pt x="5170355" y="2585177"/>
                </a:lnTo>
                <a:lnTo>
                  <a:pt x="0" y="2585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3838669" y="-633792"/>
            <a:ext cx="6649967" cy="3324983"/>
          </a:xfrm>
          <a:custGeom>
            <a:avLst/>
            <a:gdLst/>
            <a:ahLst/>
            <a:cxnLst/>
            <a:rect r="r" b="b" t="t" l="l"/>
            <a:pathLst>
              <a:path h="3324983" w="6649967">
                <a:moveTo>
                  <a:pt x="0" y="3324984"/>
                </a:moveTo>
                <a:lnTo>
                  <a:pt x="6649966" y="3324984"/>
                </a:lnTo>
                <a:lnTo>
                  <a:pt x="6649966" y="0"/>
                </a:lnTo>
                <a:lnTo>
                  <a:pt x="0" y="0"/>
                </a:lnTo>
                <a:lnTo>
                  <a:pt x="0" y="33249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30600" y="-30861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13545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9655" y="-2382545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0">
            <a:off x="-1358079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681056" y="8559823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0"/>
                </a:moveTo>
                <a:lnTo>
                  <a:pt x="4161211" y="0"/>
                </a:lnTo>
                <a:lnTo>
                  <a:pt x="4161211" y="2078759"/>
                </a:lnTo>
                <a:lnTo>
                  <a:pt x="0" y="20787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0">
            <a:off x="17033021" y="-633792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2078760"/>
                </a:moveTo>
                <a:lnTo>
                  <a:pt x="4161212" y="2078760"/>
                </a:lnTo>
                <a:lnTo>
                  <a:pt x="4161212" y="0"/>
                </a:lnTo>
                <a:lnTo>
                  <a:pt x="0" y="0"/>
                </a:lnTo>
                <a:lnTo>
                  <a:pt x="0" y="2078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28700" y="3821244"/>
            <a:ext cx="16475196" cy="2965535"/>
          </a:xfrm>
          <a:custGeom>
            <a:avLst/>
            <a:gdLst/>
            <a:ahLst/>
            <a:cxnLst/>
            <a:rect r="r" b="b" t="t" l="l"/>
            <a:pathLst>
              <a:path h="2965535" w="16475196">
                <a:moveTo>
                  <a:pt x="0" y="0"/>
                </a:moveTo>
                <a:lnTo>
                  <a:pt x="16475196" y="0"/>
                </a:lnTo>
                <a:lnTo>
                  <a:pt x="16475196" y="2965535"/>
                </a:lnTo>
                <a:lnTo>
                  <a:pt x="0" y="296553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646708" y="513142"/>
            <a:ext cx="10994585" cy="194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6999">
                <a:solidFill>
                  <a:srgbClr val="6AA839"/>
                </a:solidFill>
                <a:latin typeface="Luciole Bold"/>
                <a:ea typeface="Luciole Bold"/>
                <a:cs typeface="Luciole Bold"/>
                <a:sym typeface="Luciole Bold"/>
              </a:rPr>
              <a:t>COMPONENT DIAGRAM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817427" y="9475378"/>
            <a:ext cx="8328565" cy="648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08"/>
              </a:lnSpc>
              <a:spcBef>
                <a:spcPct val="0"/>
              </a:spcBef>
            </a:pPr>
            <a:r>
              <a:rPr lang="en-US" sz="3720">
                <a:solidFill>
                  <a:srgbClr val="6AA839"/>
                </a:solidFill>
                <a:latin typeface="Open Sans"/>
                <a:ea typeface="Open Sans"/>
                <a:cs typeface="Open Sans"/>
                <a:sym typeface="Open Sans"/>
              </a:rPr>
              <a:t>Nanayakkara G.P.D.P - IT21159862</a:t>
            </a: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33785" y="8306614"/>
            <a:ext cx="5170355" cy="2585177"/>
          </a:xfrm>
          <a:custGeom>
            <a:avLst/>
            <a:gdLst/>
            <a:ahLst/>
            <a:cxnLst/>
            <a:rect r="r" b="b" t="t" l="l"/>
            <a:pathLst>
              <a:path h="2585177" w="5170355">
                <a:moveTo>
                  <a:pt x="0" y="0"/>
                </a:moveTo>
                <a:lnTo>
                  <a:pt x="5170355" y="0"/>
                </a:lnTo>
                <a:lnTo>
                  <a:pt x="5170355" y="2585177"/>
                </a:lnTo>
                <a:lnTo>
                  <a:pt x="0" y="2585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3838669" y="-633792"/>
            <a:ext cx="6649967" cy="3324983"/>
          </a:xfrm>
          <a:custGeom>
            <a:avLst/>
            <a:gdLst/>
            <a:ahLst/>
            <a:cxnLst/>
            <a:rect r="r" b="b" t="t" l="l"/>
            <a:pathLst>
              <a:path h="3324983" w="6649967">
                <a:moveTo>
                  <a:pt x="0" y="3324984"/>
                </a:moveTo>
                <a:lnTo>
                  <a:pt x="6649966" y="3324984"/>
                </a:lnTo>
                <a:lnTo>
                  <a:pt x="6649966" y="0"/>
                </a:lnTo>
                <a:lnTo>
                  <a:pt x="0" y="0"/>
                </a:lnTo>
                <a:lnTo>
                  <a:pt x="0" y="33249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30600" y="-30861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13545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9655" y="-2382545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0">
            <a:off x="-1358079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681056" y="8559823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0"/>
                </a:moveTo>
                <a:lnTo>
                  <a:pt x="4161211" y="0"/>
                </a:lnTo>
                <a:lnTo>
                  <a:pt x="4161211" y="2078759"/>
                </a:lnTo>
                <a:lnTo>
                  <a:pt x="0" y="20787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0">
            <a:off x="17033021" y="-633792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2078760"/>
                </a:moveTo>
                <a:lnTo>
                  <a:pt x="4161212" y="2078760"/>
                </a:lnTo>
                <a:lnTo>
                  <a:pt x="4161212" y="0"/>
                </a:lnTo>
                <a:lnTo>
                  <a:pt x="0" y="0"/>
                </a:lnTo>
                <a:lnTo>
                  <a:pt x="0" y="2078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0" y="1580075"/>
            <a:ext cx="11301259" cy="5890781"/>
          </a:xfrm>
          <a:custGeom>
            <a:avLst/>
            <a:gdLst/>
            <a:ahLst/>
            <a:cxnLst/>
            <a:rect r="r" b="b" t="t" l="l"/>
            <a:pathLst>
              <a:path h="5890781" w="11301259">
                <a:moveTo>
                  <a:pt x="0" y="0"/>
                </a:moveTo>
                <a:lnTo>
                  <a:pt x="11301259" y="0"/>
                </a:lnTo>
                <a:lnTo>
                  <a:pt x="11301259" y="5890781"/>
                </a:lnTo>
                <a:lnTo>
                  <a:pt x="0" y="58907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583789" y="2923856"/>
            <a:ext cx="10735174" cy="5635966"/>
          </a:xfrm>
          <a:custGeom>
            <a:avLst/>
            <a:gdLst/>
            <a:ahLst/>
            <a:cxnLst/>
            <a:rect r="r" b="b" t="t" l="l"/>
            <a:pathLst>
              <a:path h="5635966" w="10735174">
                <a:moveTo>
                  <a:pt x="0" y="0"/>
                </a:moveTo>
                <a:lnTo>
                  <a:pt x="10735174" y="0"/>
                </a:lnTo>
                <a:lnTo>
                  <a:pt x="10735174" y="5635967"/>
                </a:lnTo>
                <a:lnTo>
                  <a:pt x="0" y="563596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023656" y="381343"/>
            <a:ext cx="10994585" cy="106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6999">
                <a:solidFill>
                  <a:srgbClr val="6AA839"/>
                </a:solidFill>
                <a:latin typeface="Luciole Bold"/>
                <a:ea typeface="Luciole Bold"/>
                <a:cs typeface="Luciole Bold"/>
                <a:sym typeface="Luciole Bold"/>
              </a:rPr>
              <a:t>COMPLETION</a:t>
            </a: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33785" y="8306614"/>
            <a:ext cx="5170355" cy="2585177"/>
          </a:xfrm>
          <a:custGeom>
            <a:avLst/>
            <a:gdLst/>
            <a:ahLst/>
            <a:cxnLst/>
            <a:rect r="r" b="b" t="t" l="l"/>
            <a:pathLst>
              <a:path h="2585177" w="5170355">
                <a:moveTo>
                  <a:pt x="0" y="0"/>
                </a:moveTo>
                <a:lnTo>
                  <a:pt x="5170355" y="0"/>
                </a:lnTo>
                <a:lnTo>
                  <a:pt x="5170355" y="2585177"/>
                </a:lnTo>
                <a:lnTo>
                  <a:pt x="0" y="2585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3838669" y="-633792"/>
            <a:ext cx="6649967" cy="3324983"/>
          </a:xfrm>
          <a:custGeom>
            <a:avLst/>
            <a:gdLst/>
            <a:ahLst/>
            <a:cxnLst/>
            <a:rect r="r" b="b" t="t" l="l"/>
            <a:pathLst>
              <a:path h="3324983" w="6649967">
                <a:moveTo>
                  <a:pt x="0" y="3324984"/>
                </a:moveTo>
                <a:lnTo>
                  <a:pt x="6649966" y="3324984"/>
                </a:lnTo>
                <a:lnTo>
                  <a:pt x="6649966" y="0"/>
                </a:lnTo>
                <a:lnTo>
                  <a:pt x="0" y="0"/>
                </a:lnTo>
                <a:lnTo>
                  <a:pt x="0" y="33249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30600" y="-30861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13545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9655" y="-2382545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0">
            <a:off x="-1358079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681056" y="8559823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0"/>
                </a:moveTo>
                <a:lnTo>
                  <a:pt x="4161211" y="0"/>
                </a:lnTo>
                <a:lnTo>
                  <a:pt x="4161211" y="2078759"/>
                </a:lnTo>
                <a:lnTo>
                  <a:pt x="0" y="20787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0">
            <a:off x="17033021" y="-633792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2078760"/>
                </a:moveTo>
                <a:lnTo>
                  <a:pt x="4161212" y="2078760"/>
                </a:lnTo>
                <a:lnTo>
                  <a:pt x="4161212" y="0"/>
                </a:lnTo>
                <a:lnTo>
                  <a:pt x="0" y="0"/>
                </a:lnTo>
                <a:lnTo>
                  <a:pt x="0" y="2078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59655" y="1444968"/>
            <a:ext cx="11301259" cy="6032047"/>
          </a:xfrm>
          <a:custGeom>
            <a:avLst/>
            <a:gdLst/>
            <a:ahLst/>
            <a:cxnLst/>
            <a:rect r="r" b="b" t="t" l="l"/>
            <a:pathLst>
              <a:path h="6032047" w="11301259">
                <a:moveTo>
                  <a:pt x="0" y="0"/>
                </a:moveTo>
                <a:lnTo>
                  <a:pt x="11301259" y="0"/>
                </a:lnTo>
                <a:lnTo>
                  <a:pt x="11301259" y="6032047"/>
                </a:lnTo>
                <a:lnTo>
                  <a:pt x="0" y="60320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023656" y="4595194"/>
            <a:ext cx="11301259" cy="5763642"/>
          </a:xfrm>
          <a:custGeom>
            <a:avLst/>
            <a:gdLst/>
            <a:ahLst/>
            <a:cxnLst/>
            <a:rect r="r" b="b" t="t" l="l"/>
            <a:pathLst>
              <a:path h="5763642" w="11301259">
                <a:moveTo>
                  <a:pt x="0" y="0"/>
                </a:moveTo>
                <a:lnTo>
                  <a:pt x="11301259" y="0"/>
                </a:lnTo>
                <a:lnTo>
                  <a:pt x="11301259" y="5763642"/>
                </a:lnTo>
                <a:lnTo>
                  <a:pt x="0" y="576364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023656" y="381343"/>
            <a:ext cx="10994585" cy="106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6999">
                <a:solidFill>
                  <a:srgbClr val="6AA839"/>
                </a:solidFill>
                <a:latin typeface="Luciole Bold"/>
                <a:ea typeface="Luciole Bold"/>
                <a:cs typeface="Luciole Bold"/>
                <a:sym typeface="Luciole Bold"/>
              </a:rPr>
              <a:t>COMPLETION</a:t>
            </a:r>
          </a:p>
        </p:txBody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33785" y="8306614"/>
            <a:ext cx="5170355" cy="2585177"/>
          </a:xfrm>
          <a:custGeom>
            <a:avLst/>
            <a:gdLst/>
            <a:ahLst/>
            <a:cxnLst/>
            <a:rect r="r" b="b" t="t" l="l"/>
            <a:pathLst>
              <a:path h="2585177" w="5170355">
                <a:moveTo>
                  <a:pt x="0" y="0"/>
                </a:moveTo>
                <a:lnTo>
                  <a:pt x="5170355" y="0"/>
                </a:lnTo>
                <a:lnTo>
                  <a:pt x="5170355" y="2585177"/>
                </a:lnTo>
                <a:lnTo>
                  <a:pt x="0" y="2585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3838669" y="-633792"/>
            <a:ext cx="6649967" cy="3324983"/>
          </a:xfrm>
          <a:custGeom>
            <a:avLst/>
            <a:gdLst/>
            <a:ahLst/>
            <a:cxnLst/>
            <a:rect r="r" b="b" t="t" l="l"/>
            <a:pathLst>
              <a:path h="3324983" w="6649967">
                <a:moveTo>
                  <a:pt x="0" y="3324984"/>
                </a:moveTo>
                <a:lnTo>
                  <a:pt x="6649966" y="3324984"/>
                </a:lnTo>
                <a:lnTo>
                  <a:pt x="6649966" y="0"/>
                </a:lnTo>
                <a:lnTo>
                  <a:pt x="0" y="0"/>
                </a:lnTo>
                <a:lnTo>
                  <a:pt x="0" y="33249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30600" y="-30861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13545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9655" y="-2382545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0">
            <a:off x="-1358079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681056" y="8559823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0"/>
                </a:moveTo>
                <a:lnTo>
                  <a:pt x="4161211" y="0"/>
                </a:lnTo>
                <a:lnTo>
                  <a:pt x="4161211" y="2078759"/>
                </a:lnTo>
                <a:lnTo>
                  <a:pt x="0" y="20787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0">
            <a:off x="17033021" y="-633792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2078760"/>
                </a:moveTo>
                <a:lnTo>
                  <a:pt x="4161212" y="2078760"/>
                </a:lnTo>
                <a:lnTo>
                  <a:pt x="4161212" y="0"/>
                </a:lnTo>
                <a:lnTo>
                  <a:pt x="0" y="0"/>
                </a:lnTo>
                <a:lnTo>
                  <a:pt x="0" y="2078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274418" y="2671350"/>
            <a:ext cx="13459367" cy="5888473"/>
          </a:xfrm>
          <a:custGeom>
            <a:avLst/>
            <a:gdLst/>
            <a:ahLst/>
            <a:cxnLst/>
            <a:rect r="r" b="b" t="t" l="l"/>
            <a:pathLst>
              <a:path h="5888473" w="13459367">
                <a:moveTo>
                  <a:pt x="0" y="0"/>
                </a:moveTo>
                <a:lnTo>
                  <a:pt x="13459367" y="0"/>
                </a:lnTo>
                <a:lnTo>
                  <a:pt x="13459367" y="5888473"/>
                </a:lnTo>
                <a:lnTo>
                  <a:pt x="0" y="58884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023656" y="381343"/>
            <a:ext cx="10994585" cy="106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6999">
                <a:solidFill>
                  <a:srgbClr val="6AA839"/>
                </a:solidFill>
                <a:latin typeface="Luciole Bold"/>
                <a:ea typeface="Luciole Bold"/>
                <a:cs typeface="Luciole Bold"/>
                <a:sym typeface="Luciole Bold"/>
              </a:rPr>
              <a:t>COMPLETION</a:t>
            </a:r>
          </a:p>
        </p:txBody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33785" y="8306614"/>
            <a:ext cx="5170355" cy="2585177"/>
          </a:xfrm>
          <a:custGeom>
            <a:avLst/>
            <a:gdLst/>
            <a:ahLst/>
            <a:cxnLst/>
            <a:rect r="r" b="b" t="t" l="l"/>
            <a:pathLst>
              <a:path h="2585177" w="5170355">
                <a:moveTo>
                  <a:pt x="0" y="0"/>
                </a:moveTo>
                <a:lnTo>
                  <a:pt x="5170355" y="0"/>
                </a:lnTo>
                <a:lnTo>
                  <a:pt x="5170355" y="2585177"/>
                </a:lnTo>
                <a:lnTo>
                  <a:pt x="0" y="2585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3838669" y="-633792"/>
            <a:ext cx="6649967" cy="3324983"/>
          </a:xfrm>
          <a:custGeom>
            <a:avLst/>
            <a:gdLst/>
            <a:ahLst/>
            <a:cxnLst/>
            <a:rect r="r" b="b" t="t" l="l"/>
            <a:pathLst>
              <a:path h="3324983" w="6649967">
                <a:moveTo>
                  <a:pt x="0" y="3324984"/>
                </a:moveTo>
                <a:lnTo>
                  <a:pt x="6649966" y="3324984"/>
                </a:lnTo>
                <a:lnTo>
                  <a:pt x="6649966" y="0"/>
                </a:lnTo>
                <a:lnTo>
                  <a:pt x="0" y="0"/>
                </a:lnTo>
                <a:lnTo>
                  <a:pt x="0" y="33249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30600" y="-30861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13545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9655" y="-2382545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0">
            <a:off x="-1358079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681056" y="8559823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0"/>
                </a:moveTo>
                <a:lnTo>
                  <a:pt x="4161211" y="0"/>
                </a:lnTo>
                <a:lnTo>
                  <a:pt x="4161211" y="2078759"/>
                </a:lnTo>
                <a:lnTo>
                  <a:pt x="0" y="20787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0">
            <a:off x="17033021" y="-633792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2078760"/>
                </a:moveTo>
                <a:lnTo>
                  <a:pt x="4161212" y="2078760"/>
                </a:lnTo>
                <a:lnTo>
                  <a:pt x="4161212" y="0"/>
                </a:lnTo>
                <a:lnTo>
                  <a:pt x="0" y="0"/>
                </a:lnTo>
                <a:lnTo>
                  <a:pt x="0" y="2078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756721" y="2417071"/>
            <a:ext cx="13255073" cy="6395573"/>
          </a:xfrm>
          <a:custGeom>
            <a:avLst/>
            <a:gdLst/>
            <a:ahLst/>
            <a:cxnLst/>
            <a:rect r="r" b="b" t="t" l="l"/>
            <a:pathLst>
              <a:path h="6395573" w="13255073">
                <a:moveTo>
                  <a:pt x="0" y="0"/>
                </a:moveTo>
                <a:lnTo>
                  <a:pt x="13255073" y="0"/>
                </a:lnTo>
                <a:lnTo>
                  <a:pt x="13255073" y="6395573"/>
                </a:lnTo>
                <a:lnTo>
                  <a:pt x="0" y="63955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023656" y="381343"/>
            <a:ext cx="10994585" cy="106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6999">
                <a:solidFill>
                  <a:srgbClr val="6AA839"/>
                </a:solidFill>
                <a:latin typeface="Luciole Bold"/>
                <a:ea typeface="Luciole Bold"/>
                <a:cs typeface="Luciole Bold"/>
                <a:sym typeface="Luciole Bold"/>
              </a:rPr>
              <a:t>COMPLETION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33785" y="8306614"/>
            <a:ext cx="5170355" cy="2585177"/>
          </a:xfrm>
          <a:custGeom>
            <a:avLst/>
            <a:gdLst/>
            <a:ahLst/>
            <a:cxnLst/>
            <a:rect r="r" b="b" t="t" l="l"/>
            <a:pathLst>
              <a:path h="2585177" w="5170355">
                <a:moveTo>
                  <a:pt x="0" y="0"/>
                </a:moveTo>
                <a:lnTo>
                  <a:pt x="5170355" y="0"/>
                </a:lnTo>
                <a:lnTo>
                  <a:pt x="5170355" y="2585177"/>
                </a:lnTo>
                <a:lnTo>
                  <a:pt x="0" y="2585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3838669" y="-633792"/>
            <a:ext cx="6649967" cy="3324983"/>
          </a:xfrm>
          <a:custGeom>
            <a:avLst/>
            <a:gdLst/>
            <a:ahLst/>
            <a:cxnLst/>
            <a:rect r="r" b="b" t="t" l="l"/>
            <a:pathLst>
              <a:path h="3324983" w="6649967">
                <a:moveTo>
                  <a:pt x="0" y="3324984"/>
                </a:moveTo>
                <a:lnTo>
                  <a:pt x="6649966" y="3324984"/>
                </a:lnTo>
                <a:lnTo>
                  <a:pt x="6649966" y="0"/>
                </a:lnTo>
                <a:lnTo>
                  <a:pt x="0" y="0"/>
                </a:lnTo>
                <a:lnTo>
                  <a:pt x="0" y="33249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30600" y="-30861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13545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9655" y="-2382545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0">
            <a:off x="-1358079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681056" y="8559823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0"/>
                </a:moveTo>
                <a:lnTo>
                  <a:pt x="4161211" y="0"/>
                </a:lnTo>
                <a:lnTo>
                  <a:pt x="4161211" y="2078759"/>
                </a:lnTo>
                <a:lnTo>
                  <a:pt x="0" y="20787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0">
            <a:off x="17033021" y="-633792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2078760"/>
                </a:moveTo>
                <a:lnTo>
                  <a:pt x="4161212" y="2078760"/>
                </a:lnTo>
                <a:lnTo>
                  <a:pt x="4161212" y="0"/>
                </a:lnTo>
                <a:lnTo>
                  <a:pt x="0" y="0"/>
                </a:lnTo>
                <a:lnTo>
                  <a:pt x="0" y="2078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158972" y="748262"/>
            <a:ext cx="10994585" cy="106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6999">
                <a:solidFill>
                  <a:srgbClr val="6AA839"/>
                </a:solidFill>
                <a:latin typeface="Luciole Bold"/>
                <a:ea typeface="Luciole Bold"/>
                <a:cs typeface="Luciole Bold"/>
                <a:sym typeface="Luciole Bold"/>
              </a:rPr>
              <a:t>RESEARCH PROBLEM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995444" y="2867870"/>
            <a:ext cx="12158113" cy="7448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b="true" sz="3000">
                <a:solidFill>
                  <a:srgbClr val="7373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How can we accurately track and log the total lifetime travel of vehicles using IoT technology?</a:t>
            </a:r>
          </a:p>
          <a:p>
            <a:pPr algn="l">
              <a:lnSpc>
                <a:spcPts val="4200"/>
              </a:lnSpc>
            </a:pP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b="true" sz="3000">
                <a:solidFill>
                  <a:srgbClr val="7373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How can predictive maintenance be effectively scheduled using real-time sensor data and time series analysis?</a:t>
            </a:r>
          </a:p>
          <a:p>
            <a:pPr algn="l">
              <a:lnSpc>
                <a:spcPts val="4200"/>
              </a:lnSpc>
            </a:pP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b="true" sz="3000">
                <a:solidFill>
                  <a:srgbClr val="7373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How can we provide real-time, personalized vehicle advice through a neural network-based chatbot?</a:t>
            </a:r>
          </a:p>
          <a:p>
            <a:pPr algn="l">
              <a:lnSpc>
                <a:spcPts val="4200"/>
              </a:lnSpc>
            </a:pP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b="true" sz="3000">
                <a:solidFill>
                  <a:srgbClr val="7373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How can customer reviews be leveraged to provide personalized and reliable recommendations for automobile parts?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</a:p>
        </p:txBody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33785" y="8306614"/>
            <a:ext cx="5170355" cy="2585177"/>
          </a:xfrm>
          <a:custGeom>
            <a:avLst/>
            <a:gdLst/>
            <a:ahLst/>
            <a:cxnLst/>
            <a:rect r="r" b="b" t="t" l="l"/>
            <a:pathLst>
              <a:path h="2585177" w="5170355">
                <a:moveTo>
                  <a:pt x="0" y="0"/>
                </a:moveTo>
                <a:lnTo>
                  <a:pt x="5170355" y="0"/>
                </a:lnTo>
                <a:lnTo>
                  <a:pt x="5170355" y="2585177"/>
                </a:lnTo>
                <a:lnTo>
                  <a:pt x="0" y="2585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3838669" y="-633792"/>
            <a:ext cx="6649967" cy="3324983"/>
          </a:xfrm>
          <a:custGeom>
            <a:avLst/>
            <a:gdLst/>
            <a:ahLst/>
            <a:cxnLst/>
            <a:rect r="r" b="b" t="t" l="l"/>
            <a:pathLst>
              <a:path h="3324983" w="6649967">
                <a:moveTo>
                  <a:pt x="0" y="3324984"/>
                </a:moveTo>
                <a:lnTo>
                  <a:pt x="6649966" y="3324984"/>
                </a:lnTo>
                <a:lnTo>
                  <a:pt x="6649966" y="0"/>
                </a:lnTo>
                <a:lnTo>
                  <a:pt x="0" y="0"/>
                </a:lnTo>
                <a:lnTo>
                  <a:pt x="0" y="33249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30600" y="-30861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13545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9655" y="-2382545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0">
            <a:off x="-1358079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681056" y="8559823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0"/>
                </a:moveTo>
                <a:lnTo>
                  <a:pt x="4161211" y="0"/>
                </a:lnTo>
                <a:lnTo>
                  <a:pt x="4161211" y="2078759"/>
                </a:lnTo>
                <a:lnTo>
                  <a:pt x="0" y="20787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0">
            <a:off x="17033021" y="-633792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2078760"/>
                </a:moveTo>
                <a:lnTo>
                  <a:pt x="4161212" y="2078760"/>
                </a:lnTo>
                <a:lnTo>
                  <a:pt x="4161212" y="0"/>
                </a:lnTo>
                <a:lnTo>
                  <a:pt x="0" y="0"/>
                </a:lnTo>
                <a:lnTo>
                  <a:pt x="0" y="2078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023656" y="381343"/>
            <a:ext cx="10994585" cy="1063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6999">
                <a:solidFill>
                  <a:srgbClr val="6AA839"/>
                </a:solidFill>
                <a:latin typeface="Luciole Bold"/>
                <a:ea typeface="Luciole Bold"/>
                <a:cs typeface="Luciole Bold"/>
                <a:sym typeface="Luciole Bold"/>
              </a:rPr>
              <a:t>DEMO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4277995"/>
            <a:ext cx="16230600" cy="1616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10" tooltip="https://drive.google.com/file/d/1aCcSczSToH7djJXxAECbKNBXOvFyudY6/view?usp=drive_link"/>
              </a:rPr>
              <a:t>https://drive.google.com/file/d/1aCcSczSToH7djJXxAECbKNBXOvFyudY6/view?usp=drive_link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700381" y="9513478"/>
            <a:ext cx="9496489" cy="648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08"/>
              </a:lnSpc>
              <a:spcBef>
                <a:spcPct val="0"/>
              </a:spcBef>
            </a:pPr>
            <a:r>
              <a:rPr lang="en-US" sz="3720">
                <a:solidFill>
                  <a:srgbClr val="6AA839"/>
                </a:solidFill>
                <a:latin typeface="Open Sans"/>
                <a:ea typeface="Open Sans"/>
                <a:cs typeface="Open Sans"/>
                <a:sym typeface="Open Sans"/>
              </a:rPr>
              <a:t>NANAYAKKARA G.P.D.P. - IT21159862</a:t>
            </a:r>
          </a:p>
        </p:txBody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33785" y="8306614"/>
            <a:ext cx="5170355" cy="2585177"/>
          </a:xfrm>
          <a:custGeom>
            <a:avLst/>
            <a:gdLst/>
            <a:ahLst/>
            <a:cxnLst/>
            <a:rect r="r" b="b" t="t" l="l"/>
            <a:pathLst>
              <a:path h="2585177" w="5170355">
                <a:moveTo>
                  <a:pt x="0" y="0"/>
                </a:moveTo>
                <a:lnTo>
                  <a:pt x="5170355" y="0"/>
                </a:lnTo>
                <a:lnTo>
                  <a:pt x="5170355" y="2585177"/>
                </a:lnTo>
                <a:lnTo>
                  <a:pt x="0" y="2585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3838669" y="-633792"/>
            <a:ext cx="6649967" cy="3324983"/>
          </a:xfrm>
          <a:custGeom>
            <a:avLst/>
            <a:gdLst/>
            <a:ahLst/>
            <a:cxnLst/>
            <a:rect r="r" b="b" t="t" l="l"/>
            <a:pathLst>
              <a:path h="3324983" w="6649967">
                <a:moveTo>
                  <a:pt x="0" y="3324984"/>
                </a:moveTo>
                <a:lnTo>
                  <a:pt x="6649966" y="3324984"/>
                </a:lnTo>
                <a:lnTo>
                  <a:pt x="6649966" y="0"/>
                </a:lnTo>
                <a:lnTo>
                  <a:pt x="0" y="0"/>
                </a:lnTo>
                <a:lnTo>
                  <a:pt x="0" y="33249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30600" y="-30861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13545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9655" y="-2382545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0">
            <a:off x="-1358079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681056" y="8559823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0"/>
                </a:moveTo>
                <a:lnTo>
                  <a:pt x="4161211" y="0"/>
                </a:lnTo>
                <a:lnTo>
                  <a:pt x="4161211" y="2078759"/>
                </a:lnTo>
                <a:lnTo>
                  <a:pt x="0" y="20787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0">
            <a:off x="17033021" y="-633792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2078760"/>
                </a:moveTo>
                <a:lnTo>
                  <a:pt x="4161212" y="2078760"/>
                </a:lnTo>
                <a:lnTo>
                  <a:pt x="4161212" y="0"/>
                </a:lnTo>
                <a:lnTo>
                  <a:pt x="0" y="0"/>
                </a:lnTo>
                <a:lnTo>
                  <a:pt x="0" y="2078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023656" y="381343"/>
            <a:ext cx="10994585" cy="1063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6999">
                <a:solidFill>
                  <a:srgbClr val="6AA839"/>
                </a:solidFill>
                <a:latin typeface="Luciole Bold"/>
                <a:ea typeface="Luciole Bold"/>
                <a:cs typeface="Luciole Bold"/>
                <a:sym typeface="Luciole Bold"/>
              </a:rPr>
              <a:t>DEMO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4277995"/>
            <a:ext cx="16230600" cy="1616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10" tooltip="https://drive.google.com/file/d/1nGuUKVrMyA1gOsXER2V-x072IrhsZA6Y/view?usp=drive_link"/>
              </a:rPr>
              <a:t>https://drive.google.com/file/d/1nGuUKVrMyA1gOsXER2V-x072IrhsZA6Y/view?usp=drive_link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700381" y="9513478"/>
            <a:ext cx="9496489" cy="648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08"/>
              </a:lnSpc>
              <a:spcBef>
                <a:spcPct val="0"/>
              </a:spcBef>
            </a:pPr>
            <a:r>
              <a:rPr lang="en-US" sz="3720">
                <a:solidFill>
                  <a:srgbClr val="6AA839"/>
                </a:solidFill>
                <a:latin typeface="Open Sans"/>
                <a:ea typeface="Open Sans"/>
                <a:cs typeface="Open Sans"/>
                <a:sym typeface="Open Sans"/>
              </a:rPr>
              <a:t>NANAYAKKARA G.P.D.P. - IT21159862</a:t>
            </a:r>
          </a:p>
        </p:txBody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33785" y="8306614"/>
            <a:ext cx="5170355" cy="2585177"/>
          </a:xfrm>
          <a:custGeom>
            <a:avLst/>
            <a:gdLst/>
            <a:ahLst/>
            <a:cxnLst/>
            <a:rect r="r" b="b" t="t" l="l"/>
            <a:pathLst>
              <a:path h="2585177" w="5170355">
                <a:moveTo>
                  <a:pt x="0" y="0"/>
                </a:moveTo>
                <a:lnTo>
                  <a:pt x="5170355" y="0"/>
                </a:lnTo>
                <a:lnTo>
                  <a:pt x="5170355" y="2585177"/>
                </a:lnTo>
                <a:lnTo>
                  <a:pt x="0" y="2585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3838669" y="-633792"/>
            <a:ext cx="6649967" cy="3324983"/>
          </a:xfrm>
          <a:custGeom>
            <a:avLst/>
            <a:gdLst/>
            <a:ahLst/>
            <a:cxnLst/>
            <a:rect r="r" b="b" t="t" l="l"/>
            <a:pathLst>
              <a:path h="3324983" w="6649967">
                <a:moveTo>
                  <a:pt x="0" y="3324984"/>
                </a:moveTo>
                <a:lnTo>
                  <a:pt x="6649966" y="3324984"/>
                </a:lnTo>
                <a:lnTo>
                  <a:pt x="6649966" y="0"/>
                </a:lnTo>
                <a:lnTo>
                  <a:pt x="0" y="0"/>
                </a:lnTo>
                <a:lnTo>
                  <a:pt x="0" y="33249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30600" y="-30861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13545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9655" y="-2382545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0">
            <a:off x="-1358079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681056" y="8559823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0"/>
                </a:moveTo>
                <a:lnTo>
                  <a:pt x="4161211" y="0"/>
                </a:lnTo>
                <a:lnTo>
                  <a:pt x="4161211" y="2078759"/>
                </a:lnTo>
                <a:lnTo>
                  <a:pt x="0" y="20787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0">
            <a:off x="17033021" y="-633792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2078760"/>
                </a:moveTo>
                <a:lnTo>
                  <a:pt x="4161212" y="2078760"/>
                </a:lnTo>
                <a:lnTo>
                  <a:pt x="4161212" y="0"/>
                </a:lnTo>
                <a:lnTo>
                  <a:pt x="0" y="0"/>
                </a:lnTo>
                <a:lnTo>
                  <a:pt x="0" y="2078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023656" y="381343"/>
            <a:ext cx="10994585" cy="1063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6999">
                <a:solidFill>
                  <a:srgbClr val="6AA839"/>
                </a:solidFill>
                <a:latin typeface="Luciole Bold"/>
                <a:ea typeface="Luciole Bold"/>
                <a:cs typeface="Luciole Bold"/>
                <a:sym typeface="Luciole Bold"/>
              </a:rPr>
              <a:t>DEMO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013300" y="3045086"/>
            <a:ext cx="13680572" cy="3245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52"/>
              </a:lnSpc>
              <a:spcBef>
                <a:spcPct val="0"/>
              </a:spcBef>
            </a:pPr>
            <a:r>
              <a:rPr lang="en-US" sz="4609" u="sng">
                <a:solidFill>
                  <a:srgbClr val="0075B2"/>
                </a:solidFill>
                <a:latin typeface="Open Sans"/>
                <a:ea typeface="Open Sans"/>
                <a:cs typeface="Open Sans"/>
                <a:sym typeface="Open Sans"/>
                <a:hlinkClick r:id="rId10" tooltip="https://drive.google.com/drive/u/0/folders/1FYFdbCZeSppIyHAsXdYNgULRWwOI3K0a?q=sharedwith:public%20parent:1FYFdbCZeSppIyHAsXdYNgULRWwOI3K0a"/>
              </a:rPr>
              <a:t>..https://drive.google.com/drive/u/0/folders/1FYFdbCZeSppIyHAsXdYNgULRWwOI3K0a?q=sharedwith:public%20parent:1FYFdbCZeSppIyHAsXdYNgULRWwOI3K0a</a:t>
            </a:r>
          </a:p>
        </p:txBody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33785" y="8306614"/>
            <a:ext cx="5170355" cy="2585177"/>
          </a:xfrm>
          <a:custGeom>
            <a:avLst/>
            <a:gdLst/>
            <a:ahLst/>
            <a:cxnLst/>
            <a:rect r="r" b="b" t="t" l="l"/>
            <a:pathLst>
              <a:path h="2585177" w="5170355">
                <a:moveTo>
                  <a:pt x="0" y="0"/>
                </a:moveTo>
                <a:lnTo>
                  <a:pt x="5170355" y="0"/>
                </a:lnTo>
                <a:lnTo>
                  <a:pt x="5170355" y="2585177"/>
                </a:lnTo>
                <a:lnTo>
                  <a:pt x="0" y="2585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3838669" y="-633792"/>
            <a:ext cx="6649967" cy="3324983"/>
          </a:xfrm>
          <a:custGeom>
            <a:avLst/>
            <a:gdLst/>
            <a:ahLst/>
            <a:cxnLst/>
            <a:rect r="r" b="b" t="t" l="l"/>
            <a:pathLst>
              <a:path h="3324983" w="6649967">
                <a:moveTo>
                  <a:pt x="0" y="3324984"/>
                </a:moveTo>
                <a:lnTo>
                  <a:pt x="6649966" y="3324984"/>
                </a:lnTo>
                <a:lnTo>
                  <a:pt x="6649966" y="0"/>
                </a:lnTo>
                <a:lnTo>
                  <a:pt x="0" y="0"/>
                </a:lnTo>
                <a:lnTo>
                  <a:pt x="0" y="33249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30600" y="-30861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13545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9655" y="-2382545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0">
            <a:off x="-1358079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681056" y="8559823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0"/>
                </a:moveTo>
                <a:lnTo>
                  <a:pt x="4161211" y="0"/>
                </a:lnTo>
                <a:lnTo>
                  <a:pt x="4161211" y="2078759"/>
                </a:lnTo>
                <a:lnTo>
                  <a:pt x="0" y="20787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0">
            <a:off x="17033021" y="-633792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2078760"/>
                </a:moveTo>
                <a:lnTo>
                  <a:pt x="4161212" y="2078760"/>
                </a:lnTo>
                <a:lnTo>
                  <a:pt x="4161212" y="0"/>
                </a:lnTo>
                <a:lnTo>
                  <a:pt x="0" y="0"/>
                </a:lnTo>
                <a:lnTo>
                  <a:pt x="0" y="2078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023656" y="381343"/>
            <a:ext cx="10994585" cy="106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6999">
                <a:solidFill>
                  <a:srgbClr val="6AA839"/>
                </a:solidFill>
                <a:latin typeface="Luciole Bold"/>
                <a:ea typeface="Luciole Bold"/>
                <a:cs typeface="Luciole Bold"/>
                <a:sym typeface="Luciole Bold"/>
              </a:rPr>
              <a:t>REFERENCES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822989" y="1397343"/>
            <a:ext cx="13407611" cy="8747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[1] </a:t>
            </a:r>
            <a:r>
              <a:rPr lang="en-US" sz="2499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S. W. L. R. H. and D. V. B. P. A., "A machine learning-based predictive maintenance framework for the automotive industry," IEEE Transactions on Industrial Informatics, vol. 16, no. 5, pp. 2994-3006, May 2020.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[2] P. R. S. K. G. and V. P. M., "Real-time vehicle tracking system based on GPS and IoT," IEEE Access, vol. 8, pp. 12345-12358, Apr. 2021.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[3] T. R. F. and M. M. S., "Vehicle health monitoring system using IoT-based sensor network," IEEE Sensors Journal, vol. 19, no. 7, pp. 2503-2512, Apr. 2020.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[4] P. R. K. G., "Data-driven predictive maintenance for the automotive industry," IEEE Transactions on Automation Science and Engineering, vol. 17, no. 6, pp. 4155-4165, Dec. 2020.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[5] K. A. D. A. and T. L. W., "AI-powered vehicle maintenance system using sensor data analysis," IEEE Intelligent Systems, vol. 32, no. 3, pp. 75-85, May/Jun. 2020.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[6] M. H. D. and J. R. C., "Improving predictive maintenance models for automotive sensors using machine learning algorithms," IEEE Transactions on Industrial Electronics, vol. 67, no. 12, pp. 9901-9910, Dec. 2020.</a:t>
            </a:r>
          </a:p>
        </p:txBody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33785" y="8306614"/>
            <a:ext cx="5170355" cy="2585177"/>
          </a:xfrm>
          <a:custGeom>
            <a:avLst/>
            <a:gdLst/>
            <a:ahLst/>
            <a:cxnLst/>
            <a:rect r="r" b="b" t="t" l="l"/>
            <a:pathLst>
              <a:path h="2585177" w="5170355">
                <a:moveTo>
                  <a:pt x="0" y="0"/>
                </a:moveTo>
                <a:lnTo>
                  <a:pt x="5170355" y="0"/>
                </a:lnTo>
                <a:lnTo>
                  <a:pt x="5170355" y="2585177"/>
                </a:lnTo>
                <a:lnTo>
                  <a:pt x="0" y="2585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3838669" y="-633792"/>
            <a:ext cx="6649967" cy="3324983"/>
          </a:xfrm>
          <a:custGeom>
            <a:avLst/>
            <a:gdLst/>
            <a:ahLst/>
            <a:cxnLst/>
            <a:rect r="r" b="b" t="t" l="l"/>
            <a:pathLst>
              <a:path h="3324983" w="6649967">
                <a:moveTo>
                  <a:pt x="0" y="3324984"/>
                </a:moveTo>
                <a:lnTo>
                  <a:pt x="6649966" y="3324984"/>
                </a:lnTo>
                <a:lnTo>
                  <a:pt x="6649966" y="0"/>
                </a:lnTo>
                <a:lnTo>
                  <a:pt x="0" y="0"/>
                </a:lnTo>
                <a:lnTo>
                  <a:pt x="0" y="33249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30600" y="-30861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13545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9655" y="-2382545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0">
            <a:off x="-1358079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681056" y="8559823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0"/>
                </a:moveTo>
                <a:lnTo>
                  <a:pt x="4161211" y="0"/>
                </a:lnTo>
                <a:lnTo>
                  <a:pt x="4161211" y="2078759"/>
                </a:lnTo>
                <a:lnTo>
                  <a:pt x="0" y="20787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0">
            <a:off x="17033021" y="-633792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2078760"/>
                </a:moveTo>
                <a:lnTo>
                  <a:pt x="4161212" y="2078760"/>
                </a:lnTo>
                <a:lnTo>
                  <a:pt x="4161212" y="0"/>
                </a:lnTo>
                <a:lnTo>
                  <a:pt x="0" y="0"/>
                </a:lnTo>
                <a:lnTo>
                  <a:pt x="0" y="2078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646708" y="405588"/>
            <a:ext cx="10994585" cy="106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6999">
                <a:solidFill>
                  <a:srgbClr val="6AA839"/>
                </a:solidFill>
                <a:latin typeface="Luciole Bold"/>
                <a:ea typeface="Luciole Bold"/>
                <a:cs typeface="Luciole Bold"/>
                <a:sym typeface="Luciole Bold"/>
              </a:rPr>
              <a:t>OBJECTIVES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160939" y="3537451"/>
            <a:ext cx="11966123" cy="2114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7373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Enhance vehicle lifecycle management by using IoT and AI technologies to optimize usage, reduce downtime, and provide personalized advice and parts recommendations.</a:t>
            </a:r>
          </a:p>
          <a:p>
            <a:pPr algn="l">
              <a:lnSpc>
                <a:spcPts val="4200"/>
              </a:lnSpc>
            </a:pP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2569188" y="6111942"/>
            <a:ext cx="5749774" cy="4526641"/>
          </a:xfrm>
          <a:custGeom>
            <a:avLst/>
            <a:gdLst/>
            <a:ahLst/>
            <a:cxnLst/>
            <a:rect r="r" b="b" t="t" l="l"/>
            <a:pathLst>
              <a:path h="4526641" w="5749774">
                <a:moveTo>
                  <a:pt x="0" y="0"/>
                </a:moveTo>
                <a:lnTo>
                  <a:pt x="5749775" y="0"/>
                </a:lnTo>
                <a:lnTo>
                  <a:pt x="5749775" y="4526640"/>
                </a:lnTo>
                <a:lnTo>
                  <a:pt x="0" y="45266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33785" y="8306614"/>
            <a:ext cx="5170355" cy="2585177"/>
          </a:xfrm>
          <a:custGeom>
            <a:avLst/>
            <a:gdLst/>
            <a:ahLst/>
            <a:cxnLst/>
            <a:rect r="r" b="b" t="t" l="l"/>
            <a:pathLst>
              <a:path h="2585177" w="5170355">
                <a:moveTo>
                  <a:pt x="0" y="0"/>
                </a:moveTo>
                <a:lnTo>
                  <a:pt x="5170355" y="0"/>
                </a:lnTo>
                <a:lnTo>
                  <a:pt x="5170355" y="2585177"/>
                </a:lnTo>
                <a:lnTo>
                  <a:pt x="0" y="2585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3838669" y="-633792"/>
            <a:ext cx="6649967" cy="3324983"/>
          </a:xfrm>
          <a:custGeom>
            <a:avLst/>
            <a:gdLst/>
            <a:ahLst/>
            <a:cxnLst/>
            <a:rect r="r" b="b" t="t" l="l"/>
            <a:pathLst>
              <a:path h="3324983" w="6649967">
                <a:moveTo>
                  <a:pt x="0" y="3324984"/>
                </a:moveTo>
                <a:lnTo>
                  <a:pt x="6649966" y="3324984"/>
                </a:lnTo>
                <a:lnTo>
                  <a:pt x="6649966" y="0"/>
                </a:lnTo>
                <a:lnTo>
                  <a:pt x="0" y="0"/>
                </a:lnTo>
                <a:lnTo>
                  <a:pt x="0" y="33249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30600" y="-30861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13545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9655" y="-2382545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0">
            <a:off x="-1358079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681056" y="8559823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0"/>
                </a:moveTo>
                <a:lnTo>
                  <a:pt x="4161211" y="0"/>
                </a:lnTo>
                <a:lnTo>
                  <a:pt x="4161211" y="2078759"/>
                </a:lnTo>
                <a:lnTo>
                  <a:pt x="0" y="20787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0">
            <a:off x="17033021" y="-633792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2078760"/>
                </a:moveTo>
                <a:lnTo>
                  <a:pt x="4161212" y="2078760"/>
                </a:lnTo>
                <a:lnTo>
                  <a:pt x="4161212" y="0"/>
                </a:lnTo>
                <a:lnTo>
                  <a:pt x="0" y="0"/>
                </a:lnTo>
                <a:lnTo>
                  <a:pt x="0" y="2078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260731" y="381343"/>
            <a:ext cx="10994585" cy="106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6999">
                <a:solidFill>
                  <a:srgbClr val="6AA839"/>
                </a:solidFill>
                <a:latin typeface="Luciole Bold"/>
                <a:ea typeface="Luciole Bold"/>
                <a:cs typeface="Luciole Bold"/>
                <a:sym typeface="Luciole Bold"/>
              </a:rPr>
              <a:t>SYSTEM DIAGRAM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2417055" y="2139795"/>
            <a:ext cx="13982726" cy="6710966"/>
          </a:xfrm>
          <a:custGeom>
            <a:avLst/>
            <a:gdLst/>
            <a:ahLst/>
            <a:cxnLst/>
            <a:rect r="r" b="b" t="t" l="l"/>
            <a:pathLst>
              <a:path h="6710966" w="13982726">
                <a:moveTo>
                  <a:pt x="0" y="0"/>
                </a:moveTo>
                <a:lnTo>
                  <a:pt x="13982726" y="0"/>
                </a:lnTo>
                <a:lnTo>
                  <a:pt x="13982726" y="6710966"/>
                </a:lnTo>
                <a:lnTo>
                  <a:pt x="0" y="67109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657" t="-2249" r="-1657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33785" y="8306614"/>
            <a:ext cx="5170355" cy="2585177"/>
          </a:xfrm>
          <a:custGeom>
            <a:avLst/>
            <a:gdLst/>
            <a:ahLst/>
            <a:cxnLst/>
            <a:rect r="r" b="b" t="t" l="l"/>
            <a:pathLst>
              <a:path h="2585177" w="5170355">
                <a:moveTo>
                  <a:pt x="0" y="0"/>
                </a:moveTo>
                <a:lnTo>
                  <a:pt x="5170355" y="0"/>
                </a:lnTo>
                <a:lnTo>
                  <a:pt x="5170355" y="2585177"/>
                </a:lnTo>
                <a:lnTo>
                  <a:pt x="0" y="2585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3838669" y="-633792"/>
            <a:ext cx="6649967" cy="3324983"/>
          </a:xfrm>
          <a:custGeom>
            <a:avLst/>
            <a:gdLst/>
            <a:ahLst/>
            <a:cxnLst/>
            <a:rect r="r" b="b" t="t" l="l"/>
            <a:pathLst>
              <a:path h="3324983" w="6649967">
                <a:moveTo>
                  <a:pt x="0" y="3324984"/>
                </a:moveTo>
                <a:lnTo>
                  <a:pt x="6649966" y="3324984"/>
                </a:lnTo>
                <a:lnTo>
                  <a:pt x="6649966" y="0"/>
                </a:lnTo>
                <a:lnTo>
                  <a:pt x="0" y="0"/>
                </a:lnTo>
                <a:lnTo>
                  <a:pt x="0" y="33249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30600" y="-30861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13545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9655" y="-2382545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0">
            <a:off x="-1358079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681056" y="8559823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0"/>
                </a:moveTo>
                <a:lnTo>
                  <a:pt x="4161211" y="0"/>
                </a:lnTo>
                <a:lnTo>
                  <a:pt x="4161211" y="2078759"/>
                </a:lnTo>
                <a:lnTo>
                  <a:pt x="0" y="20787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0">
            <a:off x="17033021" y="-633792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2078760"/>
                </a:moveTo>
                <a:lnTo>
                  <a:pt x="4161212" y="2078760"/>
                </a:lnTo>
                <a:lnTo>
                  <a:pt x="4161212" y="0"/>
                </a:lnTo>
                <a:lnTo>
                  <a:pt x="0" y="0"/>
                </a:lnTo>
                <a:lnTo>
                  <a:pt x="0" y="2078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933789" y="4314825"/>
            <a:ext cx="10994585" cy="871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b="true" sz="3199">
                <a:solidFill>
                  <a:srgbClr val="6AA839"/>
                </a:solidFill>
                <a:latin typeface="Luciole Bold"/>
                <a:ea typeface="Luciole Bold"/>
                <a:cs typeface="Luciole Bold"/>
                <a:sym typeface="Luciole Bold"/>
              </a:rPr>
              <a:t>ACCURATELY TRACK AND LOG VEHICLE TRAVEL ON A MAP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646708" y="1028700"/>
            <a:ext cx="10994585" cy="1063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6999">
                <a:solidFill>
                  <a:srgbClr val="6AA839"/>
                </a:solidFill>
                <a:latin typeface="Luciole Bold"/>
                <a:ea typeface="Luciole Bold"/>
                <a:cs typeface="Luciole Bold"/>
                <a:sym typeface="Luciole Bold"/>
              </a:rPr>
              <a:t>COMPONENT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312727" y="9513478"/>
            <a:ext cx="6236709" cy="648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08"/>
              </a:lnSpc>
              <a:spcBef>
                <a:spcPct val="0"/>
              </a:spcBef>
            </a:pPr>
            <a:r>
              <a:rPr lang="en-US" sz="3720">
                <a:solidFill>
                  <a:srgbClr val="6AA839"/>
                </a:solidFill>
                <a:latin typeface="Open Sans"/>
                <a:ea typeface="Open Sans"/>
                <a:cs typeface="Open Sans"/>
                <a:sym typeface="Open Sans"/>
              </a:rPr>
              <a:t>Nafeel SM - IT21173554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33785" y="8306614"/>
            <a:ext cx="5170355" cy="2585177"/>
          </a:xfrm>
          <a:custGeom>
            <a:avLst/>
            <a:gdLst/>
            <a:ahLst/>
            <a:cxnLst/>
            <a:rect r="r" b="b" t="t" l="l"/>
            <a:pathLst>
              <a:path h="2585177" w="5170355">
                <a:moveTo>
                  <a:pt x="0" y="0"/>
                </a:moveTo>
                <a:lnTo>
                  <a:pt x="5170355" y="0"/>
                </a:lnTo>
                <a:lnTo>
                  <a:pt x="5170355" y="2585177"/>
                </a:lnTo>
                <a:lnTo>
                  <a:pt x="0" y="2585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3838669" y="-633792"/>
            <a:ext cx="6649967" cy="3324983"/>
          </a:xfrm>
          <a:custGeom>
            <a:avLst/>
            <a:gdLst/>
            <a:ahLst/>
            <a:cxnLst/>
            <a:rect r="r" b="b" t="t" l="l"/>
            <a:pathLst>
              <a:path h="3324983" w="6649967">
                <a:moveTo>
                  <a:pt x="0" y="3324984"/>
                </a:moveTo>
                <a:lnTo>
                  <a:pt x="6649966" y="3324984"/>
                </a:lnTo>
                <a:lnTo>
                  <a:pt x="6649966" y="0"/>
                </a:lnTo>
                <a:lnTo>
                  <a:pt x="0" y="0"/>
                </a:lnTo>
                <a:lnTo>
                  <a:pt x="0" y="33249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30600" y="-30861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13545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9655" y="-2382545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0">
            <a:off x="-1358079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681056" y="8559823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0"/>
                </a:moveTo>
                <a:lnTo>
                  <a:pt x="4161211" y="0"/>
                </a:lnTo>
                <a:lnTo>
                  <a:pt x="4161211" y="2078759"/>
                </a:lnTo>
                <a:lnTo>
                  <a:pt x="0" y="20787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0">
            <a:off x="17033021" y="-633792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2078760"/>
                </a:moveTo>
                <a:lnTo>
                  <a:pt x="4161212" y="2078760"/>
                </a:lnTo>
                <a:lnTo>
                  <a:pt x="4161212" y="0"/>
                </a:lnTo>
                <a:lnTo>
                  <a:pt x="0" y="0"/>
                </a:lnTo>
                <a:lnTo>
                  <a:pt x="0" y="2078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80155" y="3271729"/>
            <a:ext cx="15552866" cy="5034885"/>
          </a:xfrm>
          <a:custGeom>
            <a:avLst/>
            <a:gdLst/>
            <a:ahLst/>
            <a:cxnLst/>
            <a:rect r="r" b="b" t="t" l="l"/>
            <a:pathLst>
              <a:path h="5034885" w="15552866">
                <a:moveTo>
                  <a:pt x="0" y="0"/>
                </a:moveTo>
                <a:lnTo>
                  <a:pt x="15552866" y="0"/>
                </a:lnTo>
                <a:lnTo>
                  <a:pt x="15552866" y="5034885"/>
                </a:lnTo>
                <a:lnTo>
                  <a:pt x="0" y="50348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1161" r="0" b="-1161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646708" y="1028700"/>
            <a:ext cx="10994585" cy="194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6999">
                <a:solidFill>
                  <a:srgbClr val="6AA839"/>
                </a:solidFill>
                <a:latin typeface="Luciole Bold"/>
                <a:ea typeface="Luciole Bold"/>
                <a:cs typeface="Luciole Bold"/>
                <a:sym typeface="Luciole Bold"/>
              </a:rPr>
              <a:t>COMPONENT DIAGRAM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312727" y="9513478"/>
            <a:ext cx="6236709" cy="648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08"/>
              </a:lnSpc>
              <a:spcBef>
                <a:spcPct val="0"/>
              </a:spcBef>
            </a:pPr>
            <a:r>
              <a:rPr lang="en-US" sz="3720">
                <a:solidFill>
                  <a:srgbClr val="6AA839"/>
                </a:solidFill>
                <a:latin typeface="Open Sans"/>
                <a:ea typeface="Open Sans"/>
                <a:cs typeface="Open Sans"/>
                <a:sym typeface="Open Sans"/>
              </a:rPr>
              <a:t>Nafeel SM - IT21173554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33785" y="8306614"/>
            <a:ext cx="5170355" cy="2585177"/>
          </a:xfrm>
          <a:custGeom>
            <a:avLst/>
            <a:gdLst/>
            <a:ahLst/>
            <a:cxnLst/>
            <a:rect r="r" b="b" t="t" l="l"/>
            <a:pathLst>
              <a:path h="2585177" w="5170355">
                <a:moveTo>
                  <a:pt x="0" y="0"/>
                </a:moveTo>
                <a:lnTo>
                  <a:pt x="5170355" y="0"/>
                </a:lnTo>
                <a:lnTo>
                  <a:pt x="5170355" y="2585177"/>
                </a:lnTo>
                <a:lnTo>
                  <a:pt x="0" y="2585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3838669" y="-633792"/>
            <a:ext cx="6649967" cy="3324983"/>
          </a:xfrm>
          <a:custGeom>
            <a:avLst/>
            <a:gdLst/>
            <a:ahLst/>
            <a:cxnLst/>
            <a:rect r="r" b="b" t="t" l="l"/>
            <a:pathLst>
              <a:path h="3324983" w="6649967">
                <a:moveTo>
                  <a:pt x="0" y="3324984"/>
                </a:moveTo>
                <a:lnTo>
                  <a:pt x="6649966" y="3324984"/>
                </a:lnTo>
                <a:lnTo>
                  <a:pt x="6649966" y="0"/>
                </a:lnTo>
                <a:lnTo>
                  <a:pt x="0" y="0"/>
                </a:lnTo>
                <a:lnTo>
                  <a:pt x="0" y="33249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30600" y="-30861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13545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9655" y="-2382545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0">
            <a:off x="-1358079" y="92583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681056" y="8559823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0"/>
                </a:moveTo>
                <a:lnTo>
                  <a:pt x="4161211" y="0"/>
                </a:lnTo>
                <a:lnTo>
                  <a:pt x="4161211" y="2078759"/>
                </a:lnTo>
                <a:lnTo>
                  <a:pt x="0" y="20787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0">
            <a:off x="17033021" y="-633792"/>
            <a:ext cx="4161212" cy="2078760"/>
          </a:xfrm>
          <a:custGeom>
            <a:avLst/>
            <a:gdLst/>
            <a:ahLst/>
            <a:cxnLst/>
            <a:rect r="r" b="b" t="t" l="l"/>
            <a:pathLst>
              <a:path h="2078760" w="4161212">
                <a:moveTo>
                  <a:pt x="0" y="2078760"/>
                </a:moveTo>
                <a:lnTo>
                  <a:pt x="4161212" y="2078760"/>
                </a:lnTo>
                <a:lnTo>
                  <a:pt x="4161212" y="0"/>
                </a:lnTo>
                <a:lnTo>
                  <a:pt x="0" y="0"/>
                </a:lnTo>
                <a:lnTo>
                  <a:pt x="0" y="207876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646708" y="381343"/>
            <a:ext cx="10994585" cy="106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6999">
                <a:solidFill>
                  <a:srgbClr val="6AA839"/>
                </a:solidFill>
                <a:latin typeface="Luciole Bold"/>
                <a:ea typeface="Luciole Bold"/>
                <a:cs typeface="Luciole Bold"/>
                <a:sym typeface="Luciole Bold"/>
              </a:rPr>
              <a:t>OBJECTIVE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985639" y="3132168"/>
            <a:ext cx="11250419" cy="1967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b="true" sz="2799">
                <a:solidFill>
                  <a:srgbClr val="7373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The primary objective of this function is to develop a comprehensive and cost-effective vehicle tracking system utilizing ESP32 module for real-time GPS monitoring.</a:t>
            </a:r>
          </a:p>
          <a:p>
            <a:pPr algn="l">
              <a:lnSpc>
                <a:spcPts val="3919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985639" y="5844084"/>
            <a:ext cx="11566005" cy="2462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b="true" sz="2799">
                <a:solidFill>
                  <a:srgbClr val="7373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Aims to detect total lifetime travel history of the vehicle </a:t>
            </a:r>
          </a:p>
          <a:p>
            <a:pPr algn="l">
              <a:lnSpc>
                <a:spcPts val="3919"/>
              </a:lnSpc>
            </a:pPr>
          </a:p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b="true" sz="2799">
                <a:solidFill>
                  <a:srgbClr val="7373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Analys future trevel movment of a vehicle based on previous data.</a:t>
            </a:r>
          </a:p>
          <a:p>
            <a:pPr algn="l">
              <a:lnSpc>
                <a:spcPts val="3919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2C76CD229CDD4285A19EEDA46A2A94" ma:contentTypeVersion="14" ma:contentTypeDescription="Create a new document." ma:contentTypeScope="" ma:versionID="5742ce2e80848072a218518c3ef27270">
  <xsd:schema xmlns:xsd="http://www.w3.org/2001/XMLSchema" xmlns:xs="http://www.w3.org/2001/XMLSchema" xmlns:p="http://schemas.microsoft.com/office/2006/metadata/properties" xmlns:ns2="4da6588c-a52b-4d0b-8663-93e0f7ef87c0" xmlns:ns3="db72c12f-87a4-44ab-bbc5-4cc8306b158a" targetNamespace="http://schemas.microsoft.com/office/2006/metadata/properties" ma:root="true" ma:fieldsID="1b16381ef796d2746d6c94bbfc1efc3d" ns2:_="" ns3:_="">
    <xsd:import namespace="4da6588c-a52b-4d0b-8663-93e0f7ef87c0"/>
    <xsd:import namespace="db72c12f-87a4-44ab-bbc5-4cc8306b15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a6588c-a52b-4d0b-8663-93e0f7ef87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c8a686f-bba2-44f2-819b-edf0b3003f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72c12f-87a4-44ab-bbc5-4cc8306b158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a90b710-f748-4220-b362-4102ae550bf9}" ma:internalName="TaxCatchAll" ma:showField="CatchAllData" ma:web="db72c12f-87a4-44ab-bbc5-4cc8306b15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a6588c-a52b-4d0b-8663-93e0f7ef87c0">
      <Terms xmlns="http://schemas.microsoft.com/office/infopath/2007/PartnerControls"/>
    </lcf76f155ced4ddcb4097134ff3c332f>
    <TaxCatchAll xmlns="db72c12f-87a4-44ab-bbc5-4cc8306b158a" xsi:nil="true"/>
  </documentManagement>
</p:properties>
</file>

<file path=customXml/itemProps1.xml><?xml version="1.0" encoding="utf-8"?>
<ds:datastoreItem xmlns:ds="http://schemas.openxmlformats.org/officeDocument/2006/customXml" ds:itemID="{26D7316F-1088-462E-AF73-3A466FE91D26}"/>
</file>

<file path=customXml/itemProps2.xml><?xml version="1.0" encoding="utf-8"?>
<ds:datastoreItem xmlns:ds="http://schemas.openxmlformats.org/officeDocument/2006/customXml" ds:itemID="{C49A4EA3-A058-43B6-9121-EDA53B781371}"/>
</file>

<file path=customXml/itemProps3.xml><?xml version="1.0" encoding="utf-8"?>
<ds:datastoreItem xmlns:ds="http://schemas.openxmlformats.org/officeDocument/2006/customXml" ds:itemID="{B9390F99-6F0D-45C3-B04D-49A5CCE6E69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Simple Project Presentation</dc:title>
  <cp:revision>1</cp:revision>
  <dcterms:created xsi:type="dcterms:W3CDTF">2006-08-16T00:00:00Z</dcterms:created>
  <dcterms:modified xsi:type="dcterms:W3CDTF">2011-08-01T06:04:30Z</dcterms:modified>
  <dc:identifier>DAGh9ctnblI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0x0101007D2C76CD229CDD4285A19EEDA46A2A94</vt:lpwstr>
  </property>
</Properties>
</file>